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0" r:id="rId2"/>
    <p:sldId id="275" r:id="rId3"/>
    <p:sldId id="261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93" r:id="rId14"/>
    <p:sldId id="276" r:id="rId15"/>
    <p:sldId id="272" r:id="rId16"/>
    <p:sldId id="323" r:id="rId17"/>
    <p:sldId id="324" r:id="rId18"/>
    <p:sldId id="277" r:id="rId19"/>
    <p:sldId id="273" r:id="rId20"/>
    <p:sldId id="274" r:id="rId21"/>
    <p:sldId id="278" r:id="rId22"/>
    <p:sldId id="32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89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10" r:id="rId48"/>
    <p:sldId id="311" r:id="rId49"/>
    <p:sldId id="312" r:id="rId50"/>
    <p:sldId id="314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6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22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94746" autoAdjust="0"/>
  </p:normalViewPr>
  <p:slideViewPr>
    <p:cSldViewPr>
      <p:cViewPr>
        <p:scale>
          <a:sx n="100" d="100"/>
          <a:sy n="100" d="100"/>
        </p:scale>
        <p:origin x="144" y="13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9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D2EE9F5-2DA3-483B-9D91-CA0DB8F835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26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6746C36-3221-4A01-830E-F9A4BF0FC5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411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8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01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7741E-7C08-4D14-BF4E-603F7931AF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50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9D1BE-A25F-4F7E-91FD-CFEE912AA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30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594EB-713D-478B-AF59-DBC466A1B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0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D423B-B574-4C2F-A96A-5331CABF7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84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FA28B-7717-4EE7-93BC-2D49CD74B8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05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FDFD2-04CF-4D76-B5A9-8E6C59171B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95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DDA8B-63D1-4D1C-9766-437A6E49CE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53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FC6CB-4B10-4BCF-9753-0B01133D8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700A-08C0-4839-B639-7F9FE7011C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25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9ADB7-DE2D-44C6-A3B3-F3D9D9157A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47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3F7C5-17E9-41B4-A8C6-79992F179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84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博域明阳PPT内页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55050" y="6465888"/>
            <a:ext cx="6477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ea typeface="宋体" pitchFamily="2" charset="-122"/>
              </a:defRPr>
            </a:lvl1pPr>
          </a:lstStyle>
          <a:p>
            <a:pPr>
              <a:defRPr/>
            </a:pPr>
            <a:fld id="{4DA8DB71-E710-47F0-AFDE-DB5B7A676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xienuo/mytest.git" TargetMode="External"/><Relationship Id="rId2" Type="http://schemas.openxmlformats.org/officeDocument/2006/relationships/hyperlink" Target="https://github.com/xienuo/mytes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mail@exampl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教程主要分为以下几部分：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二、时光机穿梭；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三、远程仓库；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四、分支管理；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五、标签管理；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六、自定义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0728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git-stage-after-comm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04" y="3605896"/>
            <a:ext cx="44100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、管理修改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/>
              <a:t>Git</a:t>
            </a:r>
            <a:r>
              <a:rPr lang="zh-CN" altLang="en-US" sz="1400" dirty="0"/>
              <a:t>跟踪并管理的是</a:t>
            </a:r>
            <a:r>
              <a:rPr lang="zh-CN" altLang="en-US" sz="1400" dirty="0">
                <a:solidFill>
                  <a:srgbClr val="FF0000"/>
                </a:solidFill>
              </a:rPr>
              <a:t>修改</a:t>
            </a:r>
            <a:r>
              <a:rPr lang="zh-CN" altLang="en-US" sz="1400" dirty="0"/>
              <a:t>，而非文件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diff HEAD -- </a:t>
            </a:r>
            <a:r>
              <a:rPr lang="en-US" altLang="zh-CN" sz="1400" dirty="0" smtClean="0">
                <a:solidFill>
                  <a:srgbClr val="FE2222"/>
                </a:solidFill>
              </a:rPr>
              <a:t>readme.txt  </a:t>
            </a:r>
            <a:r>
              <a:rPr lang="en-US" altLang="zh-CN" sz="1400" dirty="0">
                <a:solidFill>
                  <a:srgbClr val="FE2222"/>
                </a:solidFill>
              </a:rPr>
              <a:t>: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查看工作区和版本库里面最新版本的区别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cat readme.txt </a:t>
            </a:r>
            <a:r>
              <a:rPr lang="zh-CN" altLang="en-US" sz="1400" dirty="0" smtClean="0">
                <a:solidFill>
                  <a:srgbClr val="FE2222"/>
                </a:solidFill>
              </a:rPr>
              <a:t>：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</a:t>
            </a:r>
            <a:r>
              <a:rPr lang="zh-CN" altLang="en-US" sz="1400" dirty="0" smtClean="0"/>
              <a:t>查看</a:t>
            </a:r>
            <a:r>
              <a:rPr lang="zh-CN" altLang="en-US" sz="1400" dirty="0" smtClean="0">
                <a:solidFill>
                  <a:srgbClr val="FE2222"/>
                </a:solidFill>
              </a:rPr>
              <a:t>工作区</a:t>
            </a:r>
            <a:r>
              <a:rPr lang="zh-CN" altLang="en-US" sz="1400" dirty="0" smtClean="0"/>
              <a:t>的文件；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2" y="3140968"/>
            <a:ext cx="4105250" cy="253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、撤销修改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第一种：修改未添加到暂存区，现在撤销修改后就回到和版本库一模一样了。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第二</a:t>
            </a:r>
            <a:r>
              <a:rPr lang="zh-CN" altLang="en-US" sz="1400" dirty="0" smtClean="0"/>
              <a:t>种：修改已提交到暂存区，又做</a:t>
            </a:r>
            <a:r>
              <a:rPr lang="zh-CN" altLang="en-US" sz="1400" dirty="0"/>
              <a:t>了修改，现在，撤销修改就回到添加到暂存区后的状态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总之，就是让这个文件回到最近一次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或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时的状态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reset HEAD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 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把暂存区的修改撤销掉（</a:t>
            </a:r>
            <a:r>
              <a:rPr lang="en-US" altLang="zh-CN" sz="1400" dirty="0" err="1">
                <a:solidFill>
                  <a:srgbClr val="FF0000"/>
                </a:solidFill>
              </a:rPr>
              <a:t>unstage</a:t>
            </a:r>
            <a:r>
              <a:rPr lang="zh-CN" altLang="en-US" sz="1400" dirty="0"/>
              <a:t>），重新放回工作区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</a:t>
            </a:r>
            <a:r>
              <a:rPr lang="en-US" altLang="zh-CN" sz="1400" dirty="0" smtClean="0">
                <a:solidFill>
                  <a:srgbClr val="FF0000"/>
                </a:solidFill>
              </a:rPr>
              <a:t> ––  text.txt </a:t>
            </a:r>
            <a:r>
              <a:rPr lang="zh-CN" altLang="en-US" sz="1400" dirty="0" smtClean="0"/>
              <a:t>丢弃</a:t>
            </a:r>
            <a:r>
              <a:rPr lang="zh-CN" altLang="en-US" sz="1400" dirty="0"/>
              <a:t>工作区的修改</a:t>
            </a:r>
            <a:r>
              <a:rPr lang="en-US" altLang="zh-CN" sz="1400" dirty="0"/>
              <a:t>,</a:t>
            </a:r>
            <a:r>
              <a:rPr lang="zh-CN" altLang="en-US" sz="1400" dirty="0"/>
              <a:t>其实是用版本库里的版本替换工作区的版本，无论工作区是修改还是删除，都可以“一键还原”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 –– 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</a:t>
            </a:r>
            <a:r>
              <a:rPr lang="zh-CN" altLang="en-US" sz="1400" dirty="0" smtClean="0">
                <a:solidFill>
                  <a:srgbClr val="FF0000"/>
                </a:solidFill>
              </a:rPr>
              <a:t>多个文件用空格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6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删除文件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确实要从版本库中删除该文件，那就用命令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删掉，并且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commit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用于删除一个文件。如果一个文件已经被提交到版本库，那么你永远不用担心误删，但是要小心，你只能恢复文件到最新版本，你会丢失最近一次提交后你修改的内容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34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三、远程仓库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、添加</a:t>
            </a:r>
            <a:r>
              <a:rPr lang="zh-CN" altLang="en-US" sz="1600" dirty="0"/>
              <a:t>远程库</a:t>
            </a:r>
          </a:p>
          <a:p>
            <a:pPr marL="0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、从</a:t>
            </a:r>
            <a:r>
              <a:rPr lang="zh-CN" altLang="en-US" sz="1600" dirty="0"/>
              <a:t>远程库</a:t>
            </a:r>
            <a:r>
              <a:rPr lang="zh-CN" altLang="en-US" sz="1600" dirty="0" smtClean="0"/>
              <a:t>克隆</a:t>
            </a:r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87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、添加远程库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一个已有的本地仓库与之关联，然后，把本地仓库的内容推送到</a:t>
            </a:r>
            <a:r>
              <a:rPr lang="en-US" altLang="zh-CN" sz="1400" dirty="0" err="1"/>
              <a:t>GitHub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remote add origin </a:t>
            </a:r>
            <a:r>
              <a:rPr lang="en-US" altLang="zh-CN" sz="14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4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远程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库的名字就是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origin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，这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默认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的，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可以修改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1728192" cy="130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2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本地库的所有内容推送到远程库上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关联一个远程库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smtClean="0"/>
              <a:t>https </a:t>
            </a:r>
            <a:r>
              <a:rPr lang="zh-CN" altLang="en-US" sz="1400" dirty="0" smtClean="0"/>
              <a:t>写法</a:t>
            </a:r>
            <a:r>
              <a:rPr lang="zh-CN" altLang="en-US" sz="1400" dirty="0">
                <a:solidFill>
                  <a:srgbClr val="FF0000"/>
                </a:solidFill>
              </a:rPr>
              <a:t>（</a:t>
            </a:r>
            <a:r>
              <a:rPr lang="en-US" altLang="zh-CN" sz="1400" dirty="0">
                <a:solidFill>
                  <a:srgbClr val="FF0000"/>
                </a:solidFill>
              </a:rPr>
              <a:t>1.</a:t>
            </a:r>
            <a:r>
              <a:rPr lang="zh-CN" altLang="en-US" sz="1400" dirty="0">
                <a:solidFill>
                  <a:srgbClr val="FF0000"/>
                </a:solidFill>
              </a:rPr>
              <a:t>慢 </a:t>
            </a:r>
            <a:r>
              <a:rPr lang="en-US" altLang="zh-CN" sz="1400" dirty="0">
                <a:solidFill>
                  <a:srgbClr val="FF0000"/>
                </a:solidFill>
              </a:rPr>
              <a:t>2.</a:t>
            </a:r>
            <a:r>
              <a:rPr lang="zh-CN" altLang="en-US" sz="1400" dirty="0">
                <a:solidFill>
                  <a:srgbClr val="FF0000"/>
                </a:solidFill>
              </a:rPr>
              <a:t>每次同步更新远程库都需要输入用户名密码）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remote add origin[</a:t>
            </a:r>
            <a:r>
              <a:rPr lang="zh-CN" altLang="en-US" sz="1000" dirty="0">
                <a:solidFill>
                  <a:srgbClr val="FF0000"/>
                </a:solidFill>
              </a:rPr>
              <a:t>远程库默认名字</a:t>
            </a:r>
            <a:r>
              <a:rPr lang="en-US" altLang="zh-CN" sz="1000" dirty="0">
                <a:solidFill>
                  <a:srgbClr val="FF0000"/>
                </a:solidFill>
              </a:rPr>
              <a:t>] </a:t>
            </a:r>
            <a:r>
              <a:rPr lang="en-US" altLang="zh-CN" sz="10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写法（默认）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lvl="1">
              <a:buFont typeface="+mj-ea"/>
              <a:buAutoNum type="circleNumDbPlain"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add origin </a:t>
            </a:r>
            <a:r>
              <a:rPr lang="en-US" altLang="zh-CN" sz="1000" dirty="0" err="1"/>
              <a:t>git@github.com: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xienuo</a:t>
            </a:r>
            <a:r>
              <a:rPr lang="en-US" altLang="zh-CN" sz="1000" dirty="0"/>
              <a:t>/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canvas</a:t>
            </a:r>
            <a:r>
              <a:rPr lang="en-US" altLang="zh-CN" sz="1000" dirty="0" err="1"/>
              <a:t>.git</a:t>
            </a:r>
            <a:r>
              <a:rPr lang="en-US" altLang="zh-CN" sz="1000" dirty="0"/>
              <a:t> </a:t>
            </a:r>
            <a:endParaRPr lang="en-US" altLang="zh-CN" sz="10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 注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测试能否连接成功</a:t>
            </a:r>
            <a:r>
              <a:rPr lang="en-US" altLang="zh-CN" sz="1400" dirty="0" smtClean="0"/>
              <a:t>】</a:t>
            </a: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-T git@github.com</a:t>
            </a:r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连接失败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 Permission </a:t>
            </a:r>
            <a:r>
              <a:rPr lang="en-US" altLang="zh-CN" sz="1400" dirty="0"/>
              <a:t>denied (</a:t>
            </a:r>
            <a:r>
              <a:rPr lang="en-US" altLang="zh-CN" sz="1400" dirty="0" err="1"/>
              <a:t>publickey</a:t>
            </a:r>
            <a:r>
              <a:rPr lang="en-US" altLang="zh-CN" sz="1400" dirty="0" smtClean="0"/>
              <a:t>).</a:t>
            </a:r>
          </a:p>
          <a:p>
            <a:pPr marL="0" indent="0">
              <a:buNone/>
            </a:pPr>
            <a:r>
              <a:rPr lang="zh-CN" altLang="en-US" sz="1400" dirty="0" smtClean="0"/>
              <a:t> 打开： </a:t>
            </a:r>
            <a:r>
              <a:rPr lang="en-US" altLang="zh-CN" sz="1400" dirty="0" smtClean="0"/>
              <a:t>C</a:t>
            </a:r>
            <a:r>
              <a:rPr lang="en-US" altLang="zh-CN" sz="1400" dirty="0"/>
              <a:t>:\Users\Administrator\.ssh\ </a:t>
            </a:r>
            <a:r>
              <a:rPr lang="en-US" altLang="zh-CN" sz="1400" dirty="0" smtClean="0"/>
              <a:t>id_rsa.pub </a:t>
            </a:r>
            <a:r>
              <a:rPr lang="zh-CN" altLang="en-US" sz="1400" dirty="0" smtClean="0"/>
              <a:t>拷贝代码，在</a:t>
            </a:r>
            <a:r>
              <a:rPr lang="en-US" altLang="zh-CN" sz="1400" dirty="0" err="1" smtClean="0"/>
              <a:t>github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新建</a:t>
            </a:r>
            <a:r>
              <a:rPr lang="en-US" altLang="zh-CN" sz="1400" dirty="0" smtClean="0"/>
              <a:t>SSH key ,</a:t>
            </a:r>
            <a:r>
              <a:rPr lang="zh-CN" altLang="en-US" sz="1400" dirty="0" smtClean="0"/>
              <a:t>粘贴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连接成功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You've </a:t>
            </a:r>
            <a:r>
              <a:rPr lang="en-US" altLang="zh-CN" sz="1400" dirty="0"/>
              <a:t>successfully authenticated, but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does not provide shell access</a:t>
            </a:r>
            <a:r>
              <a:rPr lang="en-US" altLang="zh-CN" sz="1400" dirty="0" smtClean="0"/>
              <a:t>. </a:t>
            </a:r>
          </a:p>
          <a:p>
            <a:pPr marL="0" indent="0">
              <a:buNone/>
            </a:pPr>
            <a:endParaRPr lang="en-US" altLang="zh-CN" sz="1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3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查看当前远程库</a:t>
            </a:r>
            <a:r>
              <a:rPr lang="en-US" altLang="zh-CN" sz="1400" dirty="0"/>
              <a:t>,</a:t>
            </a:r>
            <a:r>
              <a:rPr lang="zh-CN" altLang="en-US" sz="1400" dirty="0"/>
              <a:t>列出每个远程库的简短名字</a:t>
            </a:r>
            <a:r>
              <a:rPr lang="en-US" altLang="zh-CN" sz="1400" dirty="0"/>
              <a:t>[</a:t>
            </a:r>
            <a:r>
              <a:rPr lang="zh-CN" altLang="en-US" sz="1400" dirty="0"/>
              <a:t>添加</a:t>
            </a:r>
            <a:r>
              <a:rPr lang="en-US" altLang="zh-CN" sz="1400" dirty="0"/>
              <a:t>-v</a:t>
            </a:r>
            <a:r>
              <a:rPr lang="zh-CN" altLang="en-US" sz="1400" dirty="0"/>
              <a:t>显示对应的克隆地址</a:t>
            </a:r>
            <a:r>
              <a:rPr lang="en-US" altLang="zh-CN" sz="1400" dirty="0" smtClean="0"/>
              <a:t>]</a:t>
            </a:r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[-v]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删除</a:t>
            </a:r>
            <a:r>
              <a:rPr lang="zh-CN" altLang="en-US" sz="1400" dirty="0"/>
              <a:t>远程库</a:t>
            </a:r>
            <a:r>
              <a:rPr lang="zh-CN" altLang="en-US" sz="1400" dirty="0" smtClean="0"/>
              <a:t>链接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</a:t>
            </a:r>
            <a:r>
              <a:rPr lang="en-US" altLang="zh-CN" sz="1000" dirty="0" err="1"/>
              <a:t>rm</a:t>
            </a:r>
            <a:r>
              <a:rPr lang="en-US" altLang="zh-CN" sz="1000" dirty="0"/>
              <a:t> origin </a:t>
            </a:r>
            <a:endParaRPr lang="en-US" altLang="zh-CN" sz="1400" dirty="0"/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修改某个远程仓库在本地的简称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rename </a:t>
            </a:r>
            <a:r>
              <a:rPr lang="zh-CN" altLang="en-US" sz="1000" dirty="0"/>
              <a:t>旧简称 新简称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远程仓库信息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show [remote-name</a:t>
            </a:r>
            <a:r>
              <a:rPr lang="en-US" altLang="zh-CN" sz="1000" dirty="0" smtClean="0"/>
              <a:t>]</a:t>
            </a:r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送到远程库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push -u origin master //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push [remote-name] [branch-name</a:t>
            </a:r>
            <a:r>
              <a:rPr lang="en-US" altLang="zh-CN" sz="1400" dirty="0" smtClean="0"/>
              <a:t>]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把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本地库的内容推送到远程，用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命令，实际上是把当前分支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推送到远程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由于远程库是空的，我们第一次推送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分支时，加上了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-u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参数，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不但会把本地的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分支内容推送的远程新的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分支，还会把本地的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分支和远程的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分支关联起来，在以后的推送或者拉取时就可以简化命令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关联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后，使用命令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-u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分支的所有内容；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此后，每次本地提交后，只要有必要，就可以使用命令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推送最新修改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；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E2222"/>
                </a:solidFill>
              </a:rPr>
              <a:t>详细参考</a:t>
            </a:r>
            <a:r>
              <a:rPr lang="en-US" altLang="zh-CN" sz="1400" dirty="0">
                <a:solidFill>
                  <a:srgbClr val="FE2222"/>
                </a:solidFill>
              </a:rPr>
              <a:t>https://git-scm.com/book/zh/v1/Git-</a:t>
            </a:r>
            <a:r>
              <a:rPr lang="zh-CN" altLang="en-US" sz="1400" dirty="0">
                <a:solidFill>
                  <a:srgbClr val="FE2222"/>
                </a:solidFill>
              </a:rPr>
              <a:t>基础</a:t>
            </a:r>
            <a:r>
              <a:rPr lang="en-US" altLang="zh-CN" sz="1400" dirty="0">
                <a:solidFill>
                  <a:srgbClr val="FE2222"/>
                </a:solidFill>
              </a:rPr>
              <a:t>-</a:t>
            </a:r>
            <a:r>
              <a:rPr lang="zh-CN" altLang="en-US" sz="1400" dirty="0">
                <a:solidFill>
                  <a:srgbClr val="FE2222"/>
                </a:solidFill>
              </a:rPr>
              <a:t>远程仓库的</a:t>
            </a:r>
            <a:r>
              <a:rPr lang="zh-CN" altLang="en-US" sz="1400" dirty="0" smtClean="0">
                <a:solidFill>
                  <a:srgbClr val="FE2222"/>
                </a:solidFill>
              </a:rPr>
              <a:t>使用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 </a:t>
            </a:r>
            <a:r>
              <a:rPr lang="en-US" altLang="zh-CN" sz="1400" dirty="0" smtClean="0"/>
              <a:t>–f  //</a:t>
            </a:r>
            <a:r>
              <a:rPr lang="zh-CN" altLang="en-US" sz="1400" dirty="0" smtClean="0"/>
              <a:t>强制</a:t>
            </a:r>
            <a:r>
              <a:rPr lang="zh-CN" altLang="en-US" sz="1400" dirty="0" smtClean="0"/>
              <a:t>覆盖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origin </a:t>
            </a:r>
            <a:r>
              <a:rPr lang="en-US" altLang="zh-CN" sz="1400" dirty="0" err="1" smtClean="0"/>
              <a:t>dev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#</a:t>
            </a:r>
            <a:r>
              <a:rPr lang="zh-CN" altLang="en-US" sz="1400" dirty="0"/>
              <a:t>将此</a:t>
            </a:r>
            <a:r>
              <a:rPr lang="zh-CN" altLang="en-US" sz="1400" dirty="0" smtClean="0"/>
              <a:t>分支</a:t>
            </a:r>
            <a:r>
              <a:rPr lang="en-US" altLang="zh-CN" sz="1400" dirty="0" err="1" smtClean="0"/>
              <a:t>dev</a:t>
            </a:r>
            <a:r>
              <a:rPr lang="zh-CN" altLang="en-US" sz="1400" dirty="0" smtClean="0"/>
              <a:t>推</a:t>
            </a:r>
            <a:r>
              <a:rPr lang="zh-CN" altLang="en-US" sz="1400" dirty="0"/>
              <a:t>到远程，并在远程创建</a:t>
            </a:r>
            <a:r>
              <a:rPr lang="zh-CN" altLang="en-US" sz="1400" dirty="0" smtClean="0"/>
              <a:t>分支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4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从远程仓库克隆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/>
              <a:t>首先，</a:t>
            </a:r>
            <a:r>
              <a:rPr lang="zh-CN" altLang="en-US" sz="1400" dirty="0" smtClean="0"/>
              <a:t>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然后，使用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克隆</a:t>
            </a:r>
            <a:r>
              <a:rPr lang="zh-CN" altLang="en-US" sz="1400" dirty="0"/>
              <a:t>本地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 </a:t>
            </a:r>
            <a:r>
              <a:rPr lang="en-US" altLang="zh-CN" sz="1400" dirty="0" smtClean="0">
                <a:solidFill>
                  <a:srgbClr val="FE2222"/>
                </a:solidFill>
                <a:hlinkClick r:id="rId2"/>
              </a:rPr>
              <a:t>https://github.com/xienuo/mytest.git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clone 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git@github.com:xienuo</a:t>
            </a:r>
            <a:r>
              <a:rPr lang="en-US" altLang="zh-CN" sz="1400" dirty="0" smtClean="0">
                <a:solidFill>
                  <a:srgbClr val="FE2222"/>
                </a:solidFill>
                <a:hlinkClick r:id="rId3"/>
              </a:rPr>
              <a:t>/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mytest.git</a:t>
            </a:r>
            <a:endParaRPr lang="en-US" altLang="zh-CN" sz="1400" dirty="0">
              <a:solidFill>
                <a:srgbClr val="FE2222"/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支持多种协议，默认的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git://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，但也可以使用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等其他协议。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除了速度慢以外，还有个最大的麻烦是每次推送都必须输入口令，但是在某些只开放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端口的公司内部就无法使用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协议而只能用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要</a:t>
            </a:r>
            <a:r>
              <a:rPr lang="zh-CN" altLang="en-US" sz="1400" dirty="0">
                <a:solidFill>
                  <a:srgbClr val="FF0000"/>
                </a:solidFill>
              </a:rPr>
              <a:t>克隆一个仓库，首先必须知道仓库的地址，然后使用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clone</a:t>
            </a:r>
            <a:r>
              <a:rPr lang="zh-CN" altLang="en-US" sz="1400" dirty="0">
                <a:solidFill>
                  <a:srgbClr val="FF0000"/>
                </a:solidFill>
              </a:rPr>
              <a:t>命令克隆。</a:t>
            </a:r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支持多种协议，包括</a:t>
            </a:r>
            <a:r>
              <a:rPr lang="en-US" altLang="zh-CN" sz="1400" dirty="0">
                <a:solidFill>
                  <a:srgbClr val="FF0000"/>
                </a:solidFill>
              </a:rPr>
              <a:t>https</a:t>
            </a:r>
            <a:r>
              <a:rPr lang="zh-CN" altLang="en-US" sz="1400" dirty="0">
                <a:solidFill>
                  <a:srgbClr val="FF0000"/>
                </a:solidFill>
              </a:rPr>
              <a:t>，但通过</a:t>
            </a:r>
            <a:r>
              <a:rPr lang="en-US" altLang="zh-CN" sz="1400" dirty="0" err="1">
                <a:solidFill>
                  <a:srgbClr val="FF0000"/>
                </a:solidFill>
              </a:rPr>
              <a:t>ssh</a:t>
            </a:r>
            <a:r>
              <a:rPr lang="zh-CN" altLang="en-US" sz="1400" dirty="0">
                <a:solidFill>
                  <a:srgbClr val="FF0000"/>
                </a:solidFill>
              </a:rPr>
              <a:t>支持的原生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协议速度最快。</a:t>
            </a:r>
          </a:p>
          <a:p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2448272" cy="184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9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四、分支管理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创建和合并分枝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解决</a:t>
            </a:r>
            <a:r>
              <a:rPr lang="zh-CN" altLang="en-US" sz="1400" dirty="0" smtClean="0"/>
              <a:t>冲突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分支管理</a:t>
            </a:r>
            <a:r>
              <a:rPr lang="zh-CN" altLang="en-US" sz="1400" dirty="0" smtClean="0"/>
              <a:t>策略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Bug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Feature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多人</a:t>
            </a:r>
            <a:r>
              <a:rPr lang="zh-CN" altLang="en-US" sz="1400" dirty="0" smtClean="0"/>
              <a:t>协作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2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创建版本库；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78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、创建与合并分枝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</a:t>
            </a:r>
            <a:r>
              <a:rPr lang="en-US" altLang="zh-CN" sz="1400" dirty="0"/>
              <a:t>+</a:t>
            </a: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-b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合并某分支到当前分支：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删除分支：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Fast-forward </a:t>
            </a:r>
            <a:r>
              <a:rPr lang="zh-CN" altLang="en-US" sz="1400" dirty="0"/>
              <a:t>：快进模式，也就是直接把</a:t>
            </a:r>
            <a:r>
              <a:rPr lang="en-US" altLang="zh-CN" sz="1400" dirty="0"/>
              <a:t>master</a:t>
            </a:r>
            <a:r>
              <a:rPr lang="zh-CN" altLang="en-US" sz="1400" dirty="0"/>
              <a:t>指向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的当前提交，所以合并速度非常快。合并完成后，就可以放心地删除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</a:t>
            </a:r>
            <a:r>
              <a:rPr lang="zh-CN" altLang="en-US" sz="1400" dirty="0" smtClean="0"/>
              <a:t>了。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2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、解决冲突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–graph 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可以看到分支合并图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–-decorate –-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指向本次提交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log --decorate --</a:t>
            </a:r>
            <a:r>
              <a:rPr lang="en-US" altLang="zh-CN" sz="1400" dirty="0" err="1"/>
              <a:t>oneline</a:t>
            </a:r>
            <a:r>
              <a:rPr lang="en-US" altLang="zh-CN" sz="1400" dirty="0"/>
              <a:t> --graph </a:t>
            </a:r>
            <a:r>
              <a:rPr lang="en-US" altLang="zh-CN" sz="1400" dirty="0" smtClean="0"/>
              <a:t>--all  </a:t>
            </a:r>
            <a:r>
              <a:rPr lang="zh-CN" altLang="en-US" sz="1400" dirty="0" smtClean="0"/>
              <a:t>本</a:t>
            </a:r>
            <a:r>
              <a:rPr lang="zh-CN" altLang="en-US" sz="1400" dirty="0"/>
              <a:t>次提交的所有引用（分支和标签）</a:t>
            </a:r>
            <a:endParaRPr lang="en-US" altLang="zh-CN" sz="1400" dirty="0"/>
          </a:p>
          <a:p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err="1" smtClean="0"/>
              <a:t>git</a:t>
            </a:r>
            <a:r>
              <a:rPr lang="en-US" altLang="zh-CN" sz="2000" b="1" dirty="0" smtClean="0"/>
              <a:t> diff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diff</a:t>
            </a:r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工作区和暂存</a:t>
            </a:r>
            <a:r>
              <a:rPr lang="zh-CN" altLang="en-US" sz="1000" dirty="0" smtClean="0">
                <a:cs typeface="+mn-cs"/>
              </a:rPr>
              <a:t>区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</a:t>
            </a:r>
            <a:r>
              <a:rPr lang="en-US" altLang="zh-CN" sz="1000" dirty="0" err="1">
                <a:cs typeface="+mn-cs"/>
              </a:rPr>
              <a:t>commit_id</a:t>
            </a:r>
            <a:r>
              <a:rPr lang="en-US" altLang="zh-CN" sz="1000" dirty="0">
                <a:cs typeface="+mn-cs"/>
              </a:rPr>
              <a:t> </a:t>
            </a:r>
            <a:r>
              <a:rPr lang="zh-CN" altLang="en-US" sz="1000" dirty="0" smtClean="0">
                <a:cs typeface="+mn-cs"/>
              </a:rPr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r>
              <a:rPr lang="en-US" altLang="zh-CN" sz="1400" dirty="0" err="1" smtClean="0">
                <a:cs typeface="+mn-cs"/>
              </a:rPr>
              <a:t>commit_id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两</a:t>
            </a:r>
            <a:r>
              <a:rPr lang="zh-CN" altLang="en-US" sz="1000" dirty="0" smtClean="0">
                <a:cs typeface="+mn-cs"/>
              </a:rPr>
              <a:t>个</a:t>
            </a:r>
            <a:r>
              <a:rPr lang="zh-CN" altLang="en-US" sz="1000" dirty="0" smtClean="0"/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>
              <a:cs typeface="+mn-cs"/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 </a:t>
            </a:r>
            <a:r>
              <a:rPr lang="en-US" altLang="zh-CN" sz="1400" dirty="0" smtClean="0"/>
              <a:t>--cached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/>
              <a:t>比较</a:t>
            </a:r>
            <a:r>
              <a:rPr lang="zh-CN" altLang="en-US" sz="1000" dirty="0"/>
              <a:t>暂存</a:t>
            </a:r>
            <a:r>
              <a:rPr lang="zh-CN" altLang="en-US" sz="1000" dirty="0" smtClean="0"/>
              <a:t>区和仓库</a:t>
            </a:r>
            <a:endParaRPr lang="en-US" altLang="zh-CN" sz="1000" dirty="0" smtClean="0"/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--cached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commit_id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/>
              <a:t>比较暂存区</a:t>
            </a:r>
            <a:r>
              <a:rPr lang="zh-CN" altLang="en-US" sz="1000" dirty="0" smtClean="0"/>
              <a:t>和</a:t>
            </a:r>
            <a:r>
              <a:rPr lang="en-US" altLang="zh-CN" sz="1000" dirty="0" err="1" smtClean="0"/>
              <a:t>commit_id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快照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endParaRPr lang="en-US" altLang="zh-CN" sz="1400" dirty="0">
              <a:cs typeface="+mn-cs"/>
            </a:endParaRP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800"/>
            <a:ext cx="4536504" cy="321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22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、分支管理策略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1138"/>
          </a:xfrm>
        </p:spPr>
        <p:txBody>
          <a:bodyPr/>
          <a:lstStyle/>
          <a:p>
            <a:r>
              <a:rPr lang="zh-CN" altLang="en-US" sz="1400" dirty="0"/>
              <a:t>通常，合并分支时，如果可能，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会用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模式，但这种模式下，删除分支后，会丢掉分支信息。</a:t>
            </a:r>
          </a:p>
          <a:p>
            <a:r>
              <a:rPr lang="zh-CN" altLang="en-US" sz="1400" dirty="0"/>
              <a:t>如果要强制禁用</a:t>
            </a:r>
            <a:r>
              <a:rPr lang="en-US" altLang="zh-CN" sz="1400" dirty="0"/>
              <a:t>Fast forward</a:t>
            </a:r>
            <a:r>
              <a:rPr lang="zh-CN" altLang="en-US" sz="1400" dirty="0"/>
              <a:t>模式，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就会在</a:t>
            </a:r>
            <a:r>
              <a:rPr lang="en-US" altLang="zh-CN" sz="1400" dirty="0"/>
              <a:t>merge</a:t>
            </a:r>
            <a:r>
              <a:rPr lang="zh-CN" altLang="en-US" sz="1400" dirty="0"/>
              <a:t>时生成一个新的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，这样，从分支历史上就可以看出分支信息。</a:t>
            </a:r>
          </a:p>
          <a:p>
            <a:r>
              <a:rPr lang="zh-CN" altLang="en-US" sz="1400" dirty="0"/>
              <a:t>下面我们实战一下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方式的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merge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准备合并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分支，请注意</a:t>
            </a:r>
            <a:r>
              <a:rPr lang="en-US" altLang="zh-CN" sz="1400" dirty="0">
                <a:solidFill>
                  <a:srgbClr val="FF0000"/>
                </a:solidFill>
              </a:rPr>
              <a:t>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zh-CN" altLang="en-US" sz="1400" dirty="0"/>
              <a:t>参数，表示禁用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-</a:t>
            </a:r>
            <a:r>
              <a:rPr lang="en-US" altLang="zh-CN" sz="1400" dirty="0">
                <a:solidFill>
                  <a:srgbClr val="FF0000"/>
                </a:solidFill>
              </a:rPr>
              <a:t>m "merge </a:t>
            </a:r>
            <a:r>
              <a:rPr lang="en-US" altLang="zh-CN" sz="1400" dirty="0" smtClean="0">
                <a:solidFill>
                  <a:srgbClr val="FF0000"/>
                </a:solidFill>
              </a:rPr>
              <a:t>with </a:t>
            </a:r>
            <a:r>
              <a:rPr lang="en-US" altLang="zh-CN" sz="1400" dirty="0">
                <a:solidFill>
                  <a:srgbClr val="FF0000"/>
                </a:solidFill>
              </a:rPr>
              <a:t>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"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dev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master</a:t>
            </a:r>
            <a:r>
              <a:rPr lang="zh-CN" altLang="en-US" sz="1400" dirty="0"/>
              <a:t>分支应该是非常稳定的，也就是仅用来发布新版本，平时不能在上面干活；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0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Bug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/>
              <a:t>Git</a:t>
            </a:r>
            <a:r>
              <a:rPr lang="zh-CN" altLang="en-US" sz="1400" dirty="0"/>
              <a:t>还提供了一个</a:t>
            </a:r>
            <a:r>
              <a:rPr lang="en-US" altLang="zh-CN" sz="1400" dirty="0"/>
              <a:t>stash</a:t>
            </a:r>
            <a:r>
              <a:rPr lang="zh-CN" altLang="en-US" sz="1400" dirty="0"/>
              <a:t>功能，可以把当前工作现场“储藏”起来，等以后恢复现场后继续工作：创建分支：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r>
              <a:rPr lang="zh-CN" altLang="en-US" sz="1400" dirty="0"/>
              <a:t>修复</a:t>
            </a:r>
            <a:r>
              <a:rPr lang="en-US" altLang="zh-CN" sz="1400" dirty="0"/>
              <a:t>bug</a:t>
            </a:r>
            <a:r>
              <a:rPr lang="zh-CN" altLang="en-US" sz="1400" dirty="0"/>
              <a:t>时，我们会通过创建新的</a:t>
            </a:r>
            <a:r>
              <a:rPr lang="en-US" altLang="zh-CN" sz="1400" dirty="0"/>
              <a:t>bug</a:t>
            </a:r>
            <a:r>
              <a:rPr lang="zh-CN" altLang="en-US" sz="1400" dirty="0"/>
              <a:t>分支进行修复，然后合并，最后删除；</a:t>
            </a:r>
          </a:p>
          <a:p>
            <a:r>
              <a:rPr lang="zh-CN" altLang="en-US" sz="1400" dirty="0"/>
              <a:t>当手头工作没有完成时，先把工作现场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</a:t>
            </a:r>
            <a:r>
              <a:rPr lang="zh-CN" altLang="en-US" sz="1400" dirty="0"/>
              <a:t>一下，然后去修复</a:t>
            </a:r>
            <a:r>
              <a:rPr lang="en-US" altLang="zh-CN" sz="1400" dirty="0"/>
              <a:t>bug</a:t>
            </a:r>
            <a:r>
              <a:rPr lang="zh-CN" altLang="en-US" sz="1400" dirty="0"/>
              <a:t>，修复后，再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，回到工作现场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/>
              <a:t>一是用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apply</a:t>
            </a:r>
            <a:r>
              <a:rPr lang="zh-CN" altLang="en-US" sz="1400" dirty="0"/>
              <a:t>恢复，但是恢复后，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内容并不删除，你需要用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drop</a:t>
            </a:r>
            <a:r>
              <a:rPr lang="zh-CN" altLang="en-US" sz="1400" dirty="0"/>
              <a:t>来删除；</a:t>
            </a:r>
          </a:p>
          <a:p>
            <a:r>
              <a:rPr lang="zh-CN" altLang="en-US" sz="1400" dirty="0"/>
              <a:t>另一种方式是用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，恢复的同时把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内容也删了</a:t>
            </a:r>
            <a:r>
              <a:rPr lang="zh-CN" altLang="en-US" sz="1400" dirty="0" smtClean="0"/>
              <a:t>：</a:t>
            </a:r>
            <a:endParaRPr lang="zh-CN" altLang="en-US" sz="1400" dirty="0"/>
          </a:p>
          <a:p>
            <a:r>
              <a:rPr lang="zh-CN" altLang="en-US" sz="1400" dirty="0"/>
              <a:t>再用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查看，就看不到任何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内容了：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list </a:t>
            </a:r>
            <a:r>
              <a:rPr lang="zh-CN" altLang="en-US" sz="1400" dirty="0"/>
              <a:t>你可以多次</a:t>
            </a:r>
            <a:r>
              <a:rPr lang="en-US" altLang="zh-CN" sz="1400" dirty="0"/>
              <a:t>stash</a:t>
            </a:r>
            <a:r>
              <a:rPr lang="zh-CN" altLang="en-US" sz="1400" dirty="0"/>
              <a:t>，恢复的时候，先用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查看，然后恢复指定的</a:t>
            </a:r>
            <a:r>
              <a:rPr lang="en-US" altLang="zh-CN" sz="1400" dirty="0"/>
              <a:t>stash</a:t>
            </a:r>
            <a:r>
              <a:rPr lang="zh-CN" altLang="en-US" sz="1400" dirty="0"/>
              <a:t>，用命令：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apply stash@{0}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4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Feature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开发一个</a:t>
            </a:r>
            <a:r>
              <a:rPr lang="zh-CN" altLang="en-US" sz="1400" dirty="0" smtClean="0"/>
              <a:t>新 </a:t>
            </a:r>
            <a:r>
              <a:rPr lang="en-US" altLang="zh-CN" sz="1400" dirty="0" smtClean="0"/>
              <a:t>feature</a:t>
            </a:r>
            <a:r>
              <a:rPr lang="zh-CN" altLang="en-US" sz="1400" dirty="0"/>
              <a:t>，最好新建一个分支；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 </a:t>
            </a:r>
            <a:r>
              <a:rPr lang="zh-CN" altLang="en-US" sz="1400" dirty="0" smtClean="0"/>
              <a:t>强行删除</a:t>
            </a:r>
            <a:r>
              <a:rPr lang="zh-CN" altLang="en-US" sz="1400" dirty="0"/>
              <a:t>没有被合并过的分支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9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、多人协作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zh-CN" altLang="en-US" sz="1400" dirty="0" smtClean="0"/>
              <a:t>本地新建的分支如果不推送到远程，对其他人就是不可见的；</a:t>
            </a:r>
          </a:p>
          <a:p>
            <a:r>
              <a:rPr lang="zh-CN" altLang="en-US" sz="1400" dirty="0" smtClean="0"/>
              <a:t>从本地推送分支，使用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push origin branch-name</a:t>
            </a:r>
            <a:r>
              <a:rPr lang="zh-CN" altLang="en-US" sz="1400" dirty="0" smtClean="0"/>
              <a:t>，如果推送失败，先用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pull</a:t>
            </a:r>
            <a:r>
              <a:rPr lang="zh-CN" altLang="en-US" sz="1400" dirty="0" smtClean="0"/>
              <a:t>抓取远程的新提交；</a:t>
            </a:r>
          </a:p>
          <a:p>
            <a:r>
              <a:rPr lang="zh-CN" altLang="en-US" sz="1400" dirty="0" smtClean="0"/>
              <a:t>在</a:t>
            </a:r>
            <a:r>
              <a:rPr lang="zh-CN" altLang="en-US" sz="1400" dirty="0"/>
              <a:t>本地创建和远程分支对应的分支，使用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checkout -b branch-name origin/branch-name</a:t>
            </a:r>
            <a:r>
              <a:rPr lang="zh-CN" altLang="en-US" sz="1400" dirty="0"/>
              <a:t>，本地和远程分支的名称最好一致；</a:t>
            </a:r>
          </a:p>
          <a:p>
            <a:r>
              <a:rPr lang="zh-CN" altLang="en-US" sz="1400" dirty="0"/>
              <a:t>建立本地分支和远程分支的关联，使用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branch --set-upstream branch-name origin/branch-name</a:t>
            </a:r>
            <a:r>
              <a:rPr lang="zh-CN" altLang="en-US" sz="1400" dirty="0"/>
              <a:t>；</a:t>
            </a:r>
          </a:p>
          <a:p>
            <a:r>
              <a:rPr lang="zh-CN" altLang="en-US" sz="1400" dirty="0"/>
              <a:t>从远程抓取分支，使用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，如果有冲突，要先处理冲突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r>
              <a:rPr lang="zh-CN" altLang="en-US" sz="1400" dirty="0" smtClean="0"/>
              <a:t>并不是</a:t>
            </a:r>
            <a:r>
              <a:rPr lang="zh-CN" altLang="en-US" sz="1400" dirty="0"/>
              <a:t>一定要把本地分支往远程推送，那么，哪些分支需要推送，哪些不需要呢？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分支是主分支，因此要时刻与远程同步；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dev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分支是开发分支，团队所有成员都需要在上面工作，所以也需要与远程同步；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分支只用于在本地修复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，就没必要推到远程了，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除非要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看看你每周到底修复了几个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分支是否推到远程，取决于你是否和你的小伙伴合作在上面开发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/>
              <a:t>多人协作的工作模式通常是这样：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首先，可以试图用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推送自己的修改；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如果推送失败，则因为远程分支比你的本地更新，需要先用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试图合并；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如果合并有冲突，则解决冲突，并在本地提交；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没有冲突或者解决掉冲突后，再用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推送就能成功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！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提示“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no tracking information”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，则说明本地分支和远程分支的链接关系没有创建，用命令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branch --set-upstream branch-name origin/branch-name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  <a:p>
            <a:pPr>
              <a:buFont typeface="+mj-lt"/>
              <a:buAutoNum type="arabicPeriod"/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53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五、标签</a:t>
            </a:r>
            <a:r>
              <a:rPr lang="zh-CN" altLang="en-US" sz="2000" b="1" dirty="0"/>
              <a:t>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　　发布</a:t>
            </a:r>
            <a:r>
              <a:rPr lang="zh-CN" altLang="en-US" sz="1400" dirty="0"/>
              <a:t>一个版本时，我们通常先在版本库中打一个标签（</a:t>
            </a:r>
            <a:r>
              <a:rPr lang="en-US" altLang="zh-CN" sz="1400" dirty="0"/>
              <a:t>tag</a:t>
            </a:r>
            <a:r>
              <a:rPr lang="zh-CN" altLang="en-US" sz="1400" dirty="0"/>
              <a:t>），这样，就唯一确定了打标签时刻的版本。将来无论什么时候，取某个标签的版本，就是把那个打标签的时刻的历史版本取出来。所以，标签也是版本库的一个快照。</a:t>
            </a:r>
          </a:p>
          <a:p>
            <a:pPr marL="0" indent="0">
              <a:buNone/>
            </a:pPr>
            <a:r>
              <a:rPr lang="zh-CN" altLang="en-US" sz="1400" dirty="0" smtClean="0"/>
              <a:t>　　</a:t>
            </a:r>
            <a:r>
              <a:rPr lang="en-US" altLang="zh-CN" sz="1400" dirty="0" err="1" smtClean="0"/>
              <a:t>Git</a:t>
            </a:r>
            <a:r>
              <a:rPr lang="zh-CN" altLang="en-US" sz="1400" dirty="0"/>
              <a:t>的标签虽然是版本库的快照，但其实它就是指向某个</a:t>
            </a:r>
            <a:r>
              <a:rPr lang="en-US" altLang="zh-CN" sz="1400" dirty="0"/>
              <a:t>commit</a:t>
            </a:r>
            <a:r>
              <a:rPr lang="zh-CN" altLang="en-US" sz="1400" dirty="0"/>
              <a:t>的指针（跟分支很像对不对？但是分支可以移动，标签不能移动），所以，创建和删除标签都是瞬间完成的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0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１、创建标签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v1.0</a:t>
            </a:r>
            <a:r>
              <a:rPr lang="zh-CN" altLang="en-US" sz="1400" dirty="0" smtClean="0"/>
              <a:t>　：创建标签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tag 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查看所有标签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log --pretty=</a:t>
            </a:r>
            <a:r>
              <a:rPr lang="en-US" altLang="zh-CN" sz="1400" dirty="0" err="1">
                <a:solidFill>
                  <a:srgbClr val="FE2222"/>
                </a:solidFill>
              </a:rPr>
              <a:t>oneline</a:t>
            </a:r>
            <a:r>
              <a:rPr lang="en-US" altLang="zh-CN" sz="1400" dirty="0">
                <a:solidFill>
                  <a:srgbClr val="FE2222"/>
                </a:solidFill>
              </a:rPr>
              <a:t> --</a:t>
            </a:r>
            <a:r>
              <a:rPr lang="en-US" altLang="zh-CN" sz="1400" dirty="0" smtClean="0">
                <a:solidFill>
                  <a:srgbClr val="FE2222"/>
                </a:solidFill>
              </a:rPr>
              <a:t>abbrev-commit</a:t>
            </a:r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v0.9  </a:t>
            </a:r>
            <a:r>
              <a:rPr lang="en-US" altLang="zh-CN" sz="1400" dirty="0">
                <a:solidFill>
                  <a:srgbClr val="FE2222"/>
                </a:solidFill>
              </a:rPr>
              <a:t>6224937 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在指定版本号上打标签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show &lt;</a:t>
            </a:r>
            <a:r>
              <a:rPr lang="en-US" altLang="zh-CN" sz="1400" dirty="0" err="1">
                <a:solidFill>
                  <a:srgbClr val="FE2222"/>
                </a:solidFill>
              </a:rPr>
              <a:t>tagname</a:t>
            </a:r>
            <a:r>
              <a:rPr lang="en-US" altLang="zh-CN" sz="1400" dirty="0" smtClean="0">
                <a:solidFill>
                  <a:srgbClr val="FE2222"/>
                </a:solidFill>
              </a:rPr>
              <a:t>&gt;</a:t>
            </a:r>
            <a:r>
              <a:rPr lang="zh-CN" altLang="en-US" sz="1400" dirty="0" smtClean="0"/>
              <a:t>：查看</a:t>
            </a:r>
            <a:r>
              <a:rPr lang="zh-CN" altLang="en-US" sz="1400" dirty="0"/>
              <a:t>标签信息：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注意，标签不是按时间顺序列出，而是按字母排序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r>
              <a:rPr lang="zh-CN" altLang="en-US" sz="1400" dirty="0"/>
              <a:t>还可以创建带有说明的标签，用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指定说明文字：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-a v0.1 -m "version 0.1 released" 3628164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还可以通过</a:t>
            </a:r>
            <a:r>
              <a:rPr lang="en-US" altLang="zh-CN" sz="1400" dirty="0"/>
              <a:t>-s</a:t>
            </a:r>
            <a:r>
              <a:rPr lang="zh-CN" altLang="en-US" sz="1400" dirty="0"/>
              <a:t>用私钥签名一个标签：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-s v0.2 -m "signed version 0.2 released" fec145a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签名采用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签名，因此，必须首先安装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），如果没有找到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，或者没有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如果报错，请参考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帮助文档配置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show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可以看到</a:t>
            </a:r>
            <a:r>
              <a:rPr lang="en-US" altLang="zh-CN" sz="1400" dirty="0"/>
              <a:t>PGP</a:t>
            </a:r>
            <a:r>
              <a:rPr lang="zh-CN" altLang="en-US" sz="1400" dirty="0"/>
              <a:t>签名信息：</a:t>
            </a:r>
          </a:p>
          <a:p>
            <a:r>
              <a:rPr lang="zh-CN" altLang="en-US" sz="1400" dirty="0"/>
              <a:t>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签名的标签是不可伪造的，因为可以验证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70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操作标签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v0.1</a:t>
            </a:r>
            <a:r>
              <a:rPr lang="zh-CN" altLang="en-US" sz="1400" dirty="0" smtClean="0"/>
              <a:t>：删除标签因为</a:t>
            </a:r>
            <a:r>
              <a:rPr lang="zh-CN" altLang="en-US" sz="1400" dirty="0"/>
              <a:t>创建的标签都只存储在本地，不会自动推送到远程。所以，打错的标签可以在本地安全删除。</a:t>
            </a:r>
          </a:p>
          <a:p>
            <a:r>
              <a:rPr lang="zh-CN" altLang="en-US" sz="1400" dirty="0"/>
              <a:t>如果要推送某个标签到远程，使用命令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origin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v1.0</a:t>
            </a:r>
          </a:p>
          <a:p>
            <a:r>
              <a:rPr lang="zh-CN" altLang="en-US" sz="1400" dirty="0"/>
              <a:t>或者，一次性推送全部尚未推送到远程的本地标签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–-tags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如果标签已经推送到远程，要删除远程标签就麻烦一点，先从本地删除：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v0.9</a:t>
            </a:r>
          </a:p>
          <a:p>
            <a:r>
              <a:rPr lang="zh-CN" altLang="en-US" sz="1400" dirty="0"/>
              <a:t>然后，从远程删除。删除命令也是</a:t>
            </a:r>
            <a:r>
              <a:rPr lang="en-US" altLang="zh-CN" sz="1400" dirty="0"/>
              <a:t>push</a:t>
            </a:r>
            <a:r>
              <a:rPr lang="zh-CN" altLang="en-US" sz="1400" dirty="0"/>
              <a:t>，但是格式如下：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:</a:t>
            </a:r>
            <a:r>
              <a:rPr lang="en-US" altLang="zh-CN" sz="1400" dirty="0" smtClean="0">
                <a:solidFill>
                  <a:srgbClr val="FF0000"/>
                </a:solidFill>
              </a:rPr>
              <a:t>refs/tags/v0.9</a:t>
            </a:r>
          </a:p>
          <a:p>
            <a:r>
              <a:rPr lang="zh-CN" altLang="en-US" sz="1400" dirty="0"/>
              <a:t>要看看是否真的从远程库删除了标签，可以登陆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查看</a:t>
            </a:r>
            <a:r>
              <a:rPr lang="zh-CN" altLang="en-US" sz="1400" dirty="0" smtClean="0"/>
              <a:t>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19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err="1" smtClean="0"/>
              <a:t>Git</a:t>
            </a:r>
            <a:r>
              <a:rPr lang="zh-CN" altLang="en-US" sz="2000" b="1" dirty="0" smtClean="0"/>
              <a:t>简介</a:t>
            </a:r>
            <a:endParaRPr lang="en-US" altLang="zh-CN" sz="2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Linus</a:t>
            </a:r>
            <a:r>
              <a:rPr lang="zh-CN" altLang="en-US" sz="1400" dirty="0"/>
              <a:t>在</a:t>
            </a:r>
            <a:r>
              <a:rPr lang="en-US" altLang="zh-CN" sz="1400" dirty="0"/>
              <a:t>1991</a:t>
            </a:r>
            <a:r>
              <a:rPr lang="zh-CN" altLang="en-US" sz="1400" dirty="0"/>
              <a:t>年创建了开源的</a:t>
            </a:r>
            <a:r>
              <a:rPr lang="en-US" altLang="zh-CN" sz="1400" dirty="0"/>
              <a:t>Linux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已经</a:t>
            </a:r>
            <a:r>
              <a:rPr lang="zh-CN" altLang="en-US" sz="1400" dirty="0"/>
              <a:t>成为最大的服务器系统软件</a:t>
            </a:r>
            <a:r>
              <a:rPr lang="zh-CN" altLang="en-US" sz="1400" dirty="0" smtClean="0"/>
              <a:t>了。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目前世界上最先进的分布式版本控制系统；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开</a:t>
            </a:r>
            <a:r>
              <a:rPr lang="zh-CN" altLang="en-US" sz="1400" dirty="0" smtClean="0"/>
              <a:t>源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分布式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不必服务器端软件支持；</a:t>
            </a:r>
            <a:endParaRPr lang="en-US" altLang="zh-CN" sz="1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b="1" dirty="0"/>
              <a:t>分布式 </a:t>
            </a:r>
            <a:r>
              <a:rPr lang="en-US" altLang="zh-CN" sz="1400" b="1" dirty="0"/>
              <a:t>VS </a:t>
            </a:r>
            <a:r>
              <a:rPr lang="zh-CN" altLang="en-US" sz="1400" b="1" dirty="0"/>
              <a:t>集中式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集中式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版本库集中存放在中央服务器，中央服务器保存着最新最全的版本信息；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问题在于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必须联网</a:t>
            </a:r>
            <a:r>
              <a:rPr lang="zh-CN" altLang="en-US" sz="1400" dirty="0">
                <a:latin typeface="+mn-ea"/>
              </a:rPr>
              <a:t>才能正常工作；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分布式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 </a:t>
            </a:r>
            <a:r>
              <a:rPr lang="zh-CN" altLang="en-US" sz="1400" dirty="0">
                <a:latin typeface="+mn-ea"/>
              </a:rPr>
              <a:t/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 smtClean="0">
                <a:latin typeface="+mn-ea"/>
              </a:rPr>
              <a:t>放弃</a:t>
            </a:r>
            <a:r>
              <a:rPr lang="zh-CN" altLang="en-US" sz="1400" dirty="0">
                <a:latin typeface="+mn-ea"/>
              </a:rPr>
              <a:t>“中央服务器”，每个分布式节点都是完整的版本库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</a:rPr>
              <a:t>     </a:t>
            </a:r>
            <a:r>
              <a:rPr lang="zh-CN" altLang="en-US" sz="1400" dirty="0" smtClean="0"/>
              <a:t>不必联网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强大</a:t>
            </a:r>
            <a:r>
              <a:rPr lang="zh-CN" altLang="en-US" sz="1400" dirty="0"/>
              <a:t>的分支</a:t>
            </a:r>
            <a:r>
              <a:rPr lang="zh-CN" altLang="en-US" sz="1400" dirty="0" smtClean="0"/>
              <a:t>管理</a:t>
            </a:r>
            <a:r>
              <a:rPr lang="zh-CN" altLang="en-US" sz="1400" dirty="0">
                <a:latin typeface="+mn-ea"/>
              </a:rPr>
              <a:t>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0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、使用</a:t>
            </a:r>
            <a:r>
              <a:rPr lang="en-US" altLang="zh-CN" sz="2000" b="1" dirty="0" err="1" smtClean="0"/>
              <a:t>GitHub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上，可以任意</a:t>
            </a:r>
            <a:r>
              <a:rPr lang="en-US" altLang="zh-CN" sz="1400" dirty="0"/>
              <a:t>Fork</a:t>
            </a:r>
            <a:r>
              <a:rPr lang="zh-CN" altLang="en-US" sz="1400" dirty="0"/>
              <a:t>开源仓库；</a:t>
            </a:r>
          </a:p>
          <a:p>
            <a:r>
              <a:rPr lang="zh-CN" altLang="en-US" sz="1400" dirty="0"/>
              <a:t>自己拥有</a:t>
            </a:r>
            <a:r>
              <a:rPr lang="en-US" altLang="zh-CN" sz="1400" dirty="0"/>
              <a:t>Fork</a:t>
            </a:r>
            <a:r>
              <a:rPr lang="zh-CN" altLang="en-US" sz="1400" dirty="0"/>
              <a:t>后的仓库的读写权限；</a:t>
            </a:r>
          </a:p>
          <a:p>
            <a:r>
              <a:rPr lang="zh-CN" altLang="en-US" sz="1400" dirty="0"/>
              <a:t>可以推送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给官方仓库来贡献代码。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72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、使用码云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时，国内的用户经常遇到的问题是访问速度太慢，有时候还会出现无法连接的情况（原因你懂的）。</a:t>
            </a:r>
          </a:p>
          <a:p>
            <a:r>
              <a:rPr lang="zh-CN" altLang="en-US" sz="1400" dirty="0"/>
              <a:t>如果我们希望体验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飞一般的速度，可以使用国内的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托管服务</a:t>
            </a:r>
            <a:r>
              <a:rPr lang="en-US" altLang="zh-CN" sz="1400" dirty="0"/>
              <a:t>——</a:t>
            </a:r>
            <a:r>
              <a:rPr lang="zh-CN" altLang="en-US" sz="1400" dirty="0">
                <a:hlinkClick r:id="rId2"/>
              </a:rPr>
              <a:t>码云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gitee.com</a:t>
            </a:r>
            <a:r>
              <a:rPr lang="zh-CN" altLang="en-US" sz="1400" dirty="0"/>
              <a:t>）。</a:t>
            </a:r>
            <a:endParaRPr lang="en-US" altLang="zh-CN" sz="1400" dirty="0"/>
          </a:p>
          <a:p>
            <a:r>
              <a:rPr lang="zh-CN" altLang="en-US" sz="1400" dirty="0"/>
              <a:t>和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相比，码云也提供免费的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仓库。此外，还集成了代码质量检测、项目演示等功能。对于团队协作开发，码云还提供了项目管理、代码托管、文档管理的服务，</a:t>
            </a:r>
            <a:r>
              <a:rPr lang="en-US" altLang="zh-CN" sz="1400" dirty="0"/>
              <a:t>5</a:t>
            </a:r>
            <a:r>
              <a:rPr lang="zh-CN" altLang="en-US" sz="1400" dirty="0"/>
              <a:t>人以下小团队免费。</a:t>
            </a:r>
            <a:endParaRPr lang="en-US" altLang="zh-CN" sz="1400" dirty="0"/>
          </a:p>
          <a:p>
            <a:r>
              <a:rPr lang="zh-CN" altLang="en-US" sz="1400" dirty="0"/>
              <a:t>码云的免费版本也提供私有库功能，只是有</a:t>
            </a:r>
            <a:r>
              <a:rPr lang="en-US" altLang="zh-CN" sz="1400" dirty="0"/>
              <a:t>5</a:t>
            </a:r>
            <a:r>
              <a:rPr lang="zh-CN" altLang="en-US" sz="1400" dirty="0"/>
              <a:t>人的成员上限。 </a:t>
            </a:r>
            <a:endParaRPr lang="en-US" altLang="zh-CN" sz="1400" dirty="0"/>
          </a:p>
          <a:p>
            <a:r>
              <a:rPr lang="zh-CN" altLang="en-US" sz="1400" dirty="0" smtClean="0"/>
              <a:t>如果</a:t>
            </a:r>
            <a:r>
              <a:rPr lang="zh-CN" altLang="en-US" sz="1400" dirty="0"/>
              <a:t>要推送到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master </a:t>
            </a:r>
            <a:r>
              <a:rPr lang="zh-CN" altLang="en-US" sz="1400" dirty="0"/>
              <a:t>如果要推送到码云，使用命令：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gitee</a:t>
            </a:r>
            <a:r>
              <a:rPr lang="en-US" altLang="zh-CN" sz="1400" dirty="0"/>
              <a:t> master 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85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六、自定义</a:t>
            </a:r>
            <a:r>
              <a:rPr lang="en-US" altLang="zh-CN" sz="2000" b="1" dirty="0" err="1" smtClean="0"/>
              <a:t>Git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/>
          <a:lstStyle/>
          <a:p>
            <a:r>
              <a:rPr lang="zh-CN" altLang="en-US" sz="1400" dirty="0"/>
              <a:t>让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显示颜色，会让命令输出看起来更醒目：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/>
              <a:t>color.ui</a:t>
            </a:r>
            <a:r>
              <a:rPr lang="en-US" altLang="zh-CN" sz="1400" dirty="0"/>
              <a:t> true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、忽略特殊文件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工作区的根目录下创建一个特殊的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文件，然后把要忽略的文件名填进去，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就会自动忽略这些文件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忽略</a:t>
            </a:r>
            <a:r>
              <a:rPr lang="zh-CN" altLang="en-US" sz="1400" dirty="0"/>
              <a:t>文件的原则是：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忽略操作系统自动生成的文件，比如缩略图等；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忽略编译生成的中间文件、可执行文件等，也就是如果一个文件是通过另一个文件自动生成的，那自动生成的文件就没必要放进版本库，比如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Java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编译产生的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.class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文件；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忽略你自己的带有敏感信息的配置文件，比如存放口令的配置文件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忽略某些文件时，需要编写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；</a:t>
            </a:r>
          </a:p>
          <a:p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文件本身要放到版本库里，并且可以对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做版本管理！</a:t>
            </a:r>
          </a:p>
          <a:p>
            <a:endParaRPr lang="en-US" altLang="zh-CN" sz="1400" dirty="0" smtClean="0"/>
          </a:p>
          <a:p>
            <a:r>
              <a:rPr lang="zh-CN" altLang="en-US" sz="1400" dirty="0"/>
              <a:t>如果你确实想添加该文件，可以用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f </a:t>
            </a:r>
            <a:r>
              <a:rPr lang="zh-CN" altLang="en-US" sz="1400" dirty="0" smtClean="0"/>
              <a:t>强制</a:t>
            </a:r>
            <a:r>
              <a:rPr lang="zh-CN" altLang="en-US" sz="1400" dirty="0"/>
              <a:t>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 -f </a:t>
            </a:r>
            <a:r>
              <a:rPr lang="en-US" altLang="zh-CN" sz="1400" dirty="0" err="1" smtClean="0"/>
              <a:t>fileName</a:t>
            </a:r>
            <a:r>
              <a:rPr lang="en-US" altLang="zh-CN" sz="1400" dirty="0" smtClean="0"/>
              <a:t> </a:t>
            </a:r>
          </a:p>
          <a:p>
            <a:r>
              <a:rPr lang="zh-CN" altLang="en-US" sz="1400" dirty="0" smtClean="0"/>
              <a:t>检查：</a:t>
            </a: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check-ignore -v </a:t>
            </a:r>
            <a:r>
              <a:rPr lang="en-US" altLang="zh-CN" sz="1400" dirty="0" err="1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56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、配置</a:t>
            </a:r>
            <a:r>
              <a:rPr lang="zh-CN" altLang="en-US" sz="2000" b="1" dirty="0"/>
              <a:t>别名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alias.st </a:t>
            </a:r>
            <a:r>
              <a:rPr lang="en-US" altLang="zh-CN" sz="1400" dirty="0" smtClean="0"/>
              <a:t>status  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st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代替</a:t>
            </a:r>
            <a:r>
              <a:rPr lang="en-US" altLang="zh-CN" sz="1400" dirty="0" smtClean="0"/>
              <a:t>status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user.name "</a:t>
            </a:r>
            <a:r>
              <a:rPr lang="en-US" altLang="zh-CN" sz="1400" dirty="0" err="1" smtClean="0"/>
              <a:t>xienuo</a:t>
            </a:r>
            <a:r>
              <a:rPr lang="en-US" altLang="zh-CN" sz="1400" dirty="0" smtClean="0"/>
              <a:t>“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 smtClean="0"/>
              <a:t>user.email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"</a:t>
            </a:r>
            <a:r>
              <a:rPr lang="en-US" altLang="zh-CN" sz="1400" dirty="0" smtClean="0"/>
              <a:t>xienuo4@126.com"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1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200" b="1" i="1" dirty="0" smtClean="0"/>
              <a:t>   </a:t>
            </a:r>
            <a:r>
              <a:rPr lang="en-US" altLang="zh-CN" sz="1000" b="1" i="1" dirty="0" err="1" smtClean="0"/>
              <a:t>mkdir</a:t>
            </a:r>
            <a:r>
              <a:rPr lang="zh-CN" altLang="en-US" sz="1000" dirty="0"/>
              <a:t>：         </a:t>
            </a:r>
            <a:r>
              <a:rPr lang="en-US" altLang="zh-CN" sz="1000" dirty="0"/>
              <a:t>XX (</a:t>
            </a:r>
            <a:r>
              <a:rPr lang="zh-CN" altLang="en-US" sz="1000" dirty="0"/>
              <a:t>创建一个空目录 </a:t>
            </a:r>
            <a:r>
              <a:rPr lang="en-US" altLang="zh-CN" sz="1000" dirty="0"/>
              <a:t>XX</a:t>
            </a:r>
            <a:r>
              <a:rPr lang="zh-CN" altLang="en-US" sz="1000" dirty="0"/>
              <a:t>指目录名</a:t>
            </a:r>
            <a:r>
              <a:rPr lang="en-US" altLang="zh-CN" sz="1000" dirty="0"/>
              <a:t>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pwd</a:t>
            </a:r>
            <a:r>
              <a:rPr lang="zh-CN" altLang="en-US" sz="1000" dirty="0"/>
              <a:t>：          显示当前目录的路径。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init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把当前的目录变成可以管理的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仓库，生成隐藏</a:t>
            </a:r>
            <a:r>
              <a:rPr lang="en-US" altLang="zh-CN" sz="1000" dirty="0"/>
              <a:t>.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文件。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add XX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文件添加到暂存区去。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commit -m “XX”</a:t>
            </a:r>
            <a:r>
              <a:rPr lang="en-US" altLang="zh-CN" sz="1000" dirty="0"/>
              <a:t> </a:t>
            </a:r>
            <a:r>
              <a:rPr lang="zh-CN" altLang="en-US" sz="1000" dirty="0"/>
              <a:t>： 提交文件 </a:t>
            </a:r>
            <a:r>
              <a:rPr lang="en-US" altLang="zh-CN" sz="1000" dirty="0"/>
              <a:t>–m </a:t>
            </a:r>
            <a:r>
              <a:rPr lang="zh-CN" altLang="en-US" sz="1000" dirty="0"/>
              <a:t>后面的是注释。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status</a:t>
            </a:r>
            <a:r>
              <a:rPr lang="zh-CN" altLang="en-US" sz="1000" dirty="0"/>
              <a:t>：        查看仓库状态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diff  XX </a:t>
            </a:r>
            <a:r>
              <a:rPr lang="zh-CN" altLang="en-US" sz="1000" dirty="0"/>
              <a:t>：     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文件修改了那些内容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log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查看历史记录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HEAD^ </a:t>
            </a:r>
            <a:r>
              <a:rPr lang="zh-CN" altLang="en-US" sz="1000" dirty="0"/>
              <a:t>：或者 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HEAD~</a:t>
            </a:r>
            <a:r>
              <a:rPr lang="en-US" altLang="zh-CN" sz="1000" dirty="0"/>
              <a:t> </a:t>
            </a:r>
            <a:r>
              <a:rPr lang="zh-CN" altLang="en-US" sz="1000" dirty="0"/>
              <a:t>回退到上一个版本</a:t>
            </a:r>
            <a:br>
              <a:rPr lang="zh-CN" altLang="en-US" sz="1000" dirty="0"/>
            </a:br>
            <a:r>
              <a:rPr lang="zh-CN" altLang="en-US" sz="1000" dirty="0"/>
              <a:t>                        </a:t>
            </a:r>
            <a:r>
              <a:rPr lang="en-US" altLang="zh-CN" sz="1000" dirty="0"/>
              <a:t>(</a:t>
            </a:r>
            <a:r>
              <a:rPr lang="zh-CN" altLang="en-US" sz="1000" dirty="0"/>
              <a:t>如果想回退到</a:t>
            </a:r>
            <a:r>
              <a:rPr lang="en-US" altLang="zh-CN" sz="1000" dirty="0"/>
              <a:t>100</a:t>
            </a:r>
            <a:r>
              <a:rPr lang="zh-CN" altLang="en-US" sz="1000" dirty="0"/>
              <a:t>个版本，使用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--hard HEAD~100</a:t>
            </a:r>
            <a:r>
              <a:rPr lang="en-US" altLang="zh-CN" sz="1000" dirty="0"/>
              <a:t> 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/>
              <a:t>cat XX</a:t>
            </a:r>
            <a:r>
              <a:rPr lang="en-US" altLang="zh-CN" sz="1000" dirty="0"/>
              <a:t>   </a:t>
            </a:r>
            <a:r>
              <a:rPr lang="zh-CN" altLang="en-US" sz="1000" dirty="0"/>
              <a:t>：      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reflog</a:t>
            </a:r>
            <a:r>
              <a:rPr lang="en-US" altLang="zh-CN" sz="1000" dirty="0"/>
              <a:t>  </a:t>
            </a:r>
            <a:r>
              <a:rPr lang="zh-CN" altLang="en-US" sz="1000" dirty="0"/>
              <a:t>：     查看历史记录的版本号</a:t>
            </a:r>
            <a:r>
              <a:rPr lang="en-US" altLang="zh-CN" sz="1000" dirty="0"/>
              <a:t>id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-- XX</a:t>
            </a:r>
            <a:r>
              <a:rPr lang="en-US" altLang="zh-CN" sz="1000" dirty="0"/>
              <a:t> </a:t>
            </a:r>
            <a:r>
              <a:rPr lang="zh-CN" altLang="en-US" sz="1000" dirty="0"/>
              <a:t>： 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文件在工作区的修改全部撤销。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rm</a:t>
            </a:r>
            <a:r>
              <a:rPr lang="en-US" altLang="zh-CN" sz="1000" b="1" i="1" dirty="0"/>
              <a:t> XX </a:t>
            </a:r>
            <a:r>
              <a:rPr lang="en-US" altLang="zh-CN" sz="1000" dirty="0"/>
              <a:t> </a:t>
            </a:r>
            <a:r>
              <a:rPr lang="zh-CN" altLang="en-US" sz="1000" dirty="0"/>
              <a:t>：        删除</a:t>
            </a:r>
            <a:r>
              <a:rPr lang="en-US" altLang="zh-CN" sz="1000" dirty="0"/>
              <a:t>XX</a:t>
            </a:r>
            <a:r>
              <a:rPr lang="zh-CN" altLang="en-US" sz="1000" dirty="0"/>
              <a:t>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add origin https://github.com/RTplay/testgit.git</a:t>
            </a:r>
            <a:r>
              <a:rPr lang="zh-CN" altLang="en-US" sz="1000" dirty="0"/>
              <a:t>： 关联一个远程库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-u(</a:t>
            </a:r>
            <a:r>
              <a:rPr lang="zh-CN" altLang="en-US" sz="1000" b="1" i="1" dirty="0"/>
              <a:t>第一次要用</a:t>
            </a:r>
            <a:r>
              <a:rPr lang="en-US" altLang="zh-CN" sz="1000" b="1" i="1" dirty="0"/>
              <a:t>-u </a:t>
            </a:r>
            <a:r>
              <a:rPr lang="zh-CN" altLang="en-US" sz="1000" b="1" i="1" dirty="0"/>
              <a:t>以后不需要</a:t>
            </a:r>
            <a:r>
              <a:rPr lang="en-US" altLang="zh-CN" sz="1000" b="1" i="1" dirty="0"/>
              <a:t>) origin master </a:t>
            </a:r>
            <a:r>
              <a:rPr lang="zh-CN" altLang="en-US" sz="1000" dirty="0"/>
              <a:t>：把当前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clone https://github.com/RTplay/testgit.git</a:t>
            </a:r>
            <a:r>
              <a:rPr lang="en-US" altLang="zh-CN" sz="1000" dirty="0"/>
              <a:t> </a:t>
            </a:r>
            <a:r>
              <a:rPr lang="zh-CN" altLang="en-US" sz="1000" dirty="0"/>
              <a:t>： 从远程库中克隆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-b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 创建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 并切换到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分支上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</a:t>
            </a:r>
            <a:r>
              <a:rPr lang="en-US" altLang="zh-CN" sz="1000" dirty="0"/>
              <a:t>  </a:t>
            </a:r>
            <a:r>
              <a:rPr lang="zh-CN" altLang="en-US" sz="1000" dirty="0"/>
              <a:t>：查看当前所有的分支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master</a:t>
            </a:r>
            <a:r>
              <a:rPr lang="en-US" altLang="zh-CN" sz="1000" dirty="0"/>
              <a:t> </a:t>
            </a:r>
            <a:r>
              <a:rPr lang="zh-CN" altLang="en-US" sz="1000" dirty="0"/>
              <a:t>：切换回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merge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   </a:t>
            </a:r>
            <a:r>
              <a:rPr lang="zh-CN" altLang="en-US" sz="1000" dirty="0"/>
              <a:t>：在当前的分支上合并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-d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：删除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name</a:t>
            </a:r>
            <a:r>
              <a:rPr lang="en-US" altLang="zh-CN" sz="1000" dirty="0"/>
              <a:t>  </a:t>
            </a:r>
            <a:r>
              <a:rPr lang="zh-CN" altLang="en-US" sz="1000" dirty="0"/>
              <a:t>：创建分支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</a:t>
            </a:r>
            <a:r>
              <a:rPr lang="en-US" altLang="zh-CN" sz="1000" dirty="0"/>
              <a:t> </a:t>
            </a:r>
            <a:r>
              <a:rPr lang="zh-CN" altLang="en-US" sz="1000" dirty="0"/>
              <a:t>：把当前的工作隐藏起来 等以后恢复现场后继续工作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list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：查看所有被隐藏的文件列表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apply</a:t>
            </a:r>
            <a:r>
              <a:rPr lang="en-US" altLang="zh-CN" sz="1000" dirty="0"/>
              <a:t> </a:t>
            </a:r>
            <a:r>
              <a:rPr lang="zh-CN" altLang="en-US" sz="1000" dirty="0"/>
              <a:t>：恢复被隐藏的文件，但是内容不删除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drop</a:t>
            </a:r>
            <a:r>
              <a:rPr lang="zh-CN" altLang="en-US" sz="1000" dirty="0"/>
              <a:t>： 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pop</a:t>
            </a:r>
            <a:r>
              <a:rPr lang="zh-CN" altLang="en-US" sz="1000" dirty="0"/>
              <a:t>： 恢复文件的同时 也删除文件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</a:t>
            </a:r>
            <a:r>
              <a:rPr lang="zh-CN" altLang="en-US" sz="1000" dirty="0"/>
              <a:t>： 查看远程库的信息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-v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：查看远程库的详细信息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origin master</a:t>
            </a:r>
            <a:r>
              <a:rPr lang="en-US" altLang="zh-CN" sz="1000" dirty="0"/>
              <a:t>  </a:t>
            </a:r>
            <a:r>
              <a:rPr lang="zh-CN" altLang="en-US" sz="1000" dirty="0"/>
              <a:t>：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会把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分支推送到远程库对应的远程分支上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47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91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66688"/>
            <a:ext cx="10658476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6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914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6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42938"/>
            <a:ext cx="73247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、安装</a:t>
            </a:r>
            <a:r>
              <a:rPr lang="en-US" altLang="zh-CN" sz="2000" b="1" dirty="0" err="1" smtClean="0"/>
              <a:t>Git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dirty="0" smtClean="0"/>
              <a:t>在</a:t>
            </a:r>
            <a:r>
              <a:rPr lang="en-US" altLang="zh-CN" sz="1400" dirty="0"/>
              <a:t>Windows</a:t>
            </a:r>
            <a:r>
              <a:rPr lang="zh-CN" altLang="en-US" sz="1400" dirty="0"/>
              <a:t>上使用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，可以从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官网直接</a:t>
            </a:r>
            <a:r>
              <a:rPr lang="zh-CN" altLang="en-US" sz="1400" dirty="0">
                <a:hlinkClick r:id="rId2"/>
              </a:rPr>
              <a:t>下载安装程序</a:t>
            </a:r>
            <a:r>
              <a:rPr lang="zh-CN" altLang="en-US" sz="1400" dirty="0"/>
              <a:t>，（网速慢的同学请移步</a:t>
            </a:r>
            <a:r>
              <a:rPr lang="zh-CN" altLang="en-US" sz="1400" dirty="0">
                <a:hlinkClick r:id="rId3"/>
              </a:rPr>
              <a:t>国内镜像</a:t>
            </a:r>
            <a:r>
              <a:rPr lang="zh-CN" altLang="en-US" sz="1400" dirty="0"/>
              <a:t>），然后按默认选项安装即可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安装完成后，在开始菜单里找到“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”-&gt;“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Bash</a:t>
            </a:r>
            <a:r>
              <a:rPr lang="en-US" altLang="zh-CN" sz="1400" dirty="0"/>
              <a:t>”</a:t>
            </a:r>
            <a:r>
              <a:rPr lang="zh-CN" altLang="en-US" sz="1400" dirty="0"/>
              <a:t>，蹦出一个类似命令行窗口的东西，就说明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安装成功</a:t>
            </a:r>
            <a:r>
              <a:rPr lang="zh-CN" altLang="en-US" sz="1400" dirty="0" smtClean="0"/>
              <a:t>！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安装完成后，还需要最后一步设置，在命令行输入：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user.name "Your Name"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</a:t>
            </a:r>
            <a:r>
              <a:rPr lang="en-US" altLang="zh-CN" sz="1400" dirty="0" err="1">
                <a:solidFill>
                  <a:srgbClr val="FF0000"/>
                </a:solidFill>
              </a:rPr>
              <a:t>user.email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hlinkClick r:id="rId4"/>
              </a:rPr>
              <a:t>email@example.com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注意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--global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参数，用了这个参数，表示你这台机器上所有的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仓库都会使用这个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配置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–-version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查看版本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59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63" y="-80963"/>
            <a:ext cx="10525126" cy="701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5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990600"/>
            <a:ext cx="6105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38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31545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34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84583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82731"/>
            <a:ext cx="3888432" cy="245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7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9" y="-27919"/>
            <a:ext cx="9527943" cy="642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7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59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9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44175" cy="715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6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45" y="2492895"/>
            <a:ext cx="4343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5" y="2492896"/>
            <a:ext cx="4191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651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673"/>
            <a:ext cx="75247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429000"/>
            <a:ext cx="6588646" cy="35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32714"/>
            <a:ext cx="67437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518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76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、创建</a:t>
            </a:r>
            <a:r>
              <a:rPr lang="zh-CN" altLang="en-US" sz="2000" b="1" dirty="0"/>
              <a:t>版本</a:t>
            </a:r>
            <a:r>
              <a:rPr lang="zh-CN" altLang="en-US" sz="2000" b="1" dirty="0" smtClean="0"/>
              <a:t>库</a:t>
            </a:r>
            <a:r>
              <a:rPr lang="en-US" altLang="zh-CN" sz="2000" b="1" dirty="0" smtClean="0"/>
              <a:t>(</a:t>
            </a:r>
            <a:r>
              <a:rPr lang="en-US" altLang="zh-CN" sz="2000" b="1" dirty="0"/>
              <a:t>repository</a:t>
            </a:r>
            <a:r>
              <a:rPr lang="en-US" altLang="zh-CN" sz="2000" b="1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版本库可以理解成一个目录，这个目录里的所有文件都可以被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管理起来，每个文件的修改、删除，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都能跟踪。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、创建空目录</a:t>
            </a:r>
            <a:endParaRPr lang="en-US" altLang="zh-CN" sz="1400" b="1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mkdir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myfitstgit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cd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myfirstgit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技巧：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①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pwd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用于显示当前目录；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②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为了避免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系统下出现莫名其妙的问题，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请确保目录名（包括父目录）不包含中文。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、通过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en-US" altLang="zh-CN" sz="1400" b="1" dirty="0" err="1" smtClean="0"/>
              <a:t>init</a:t>
            </a:r>
            <a:r>
              <a:rPr lang="en-US" altLang="zh-CN" sz="1400" b="1" dirty="0"/>
              <a:t> </a:t>
            </a:r>
            <a:r>
              <a:rPr lang="zh-CN" altLang="en-US" sz="1400" b="1" dirty="0" smtClean="0"/>
              <a:t>命令，让该目录成为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可管理的版本仓库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</a:rPr>
              <a:t> [</a:t>
            </a:r>
            <a:r>
              <a:rPr lang="en-US" altLang="zh-CN" sz="1400" dirty="0" smtClean="0">
                <a:solidFill>
                  <a:srgbClr val="FF0000"/>
                </a:solidFill>
              </a:rPr>
              <a:t>folder]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注意：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①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目录下的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用来跟踪管理版本库的。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②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所有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的版本控制系统，其实只能跟踪文本文件的改动，比如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TXT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文件，网页，所有的程序代码等等，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也不例外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而图片、视频这些二进制文件，虽然也能由版本控制系统管理，但没法跟踪文件的变化，只能把二进制文件每次改动串起来，也就是只知道图片从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100KB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改成了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120KB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，但到底改了啥，版本控制系统不知道，也没法知道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③不要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Windows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自带的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记事本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编辑任何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文本文件：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Microsoft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开发记事本的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团队为了保存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UTF-8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编码的文件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，在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每个文件开头添加了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0xefbbbf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（十六进制）的字符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，会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遇到很多不可思议的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问题。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60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723900"/>
            <a:ext cx="7086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06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3152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673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8100"/>
            <a:ext cx="886777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77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55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0"/>
            <a:ext cx="8705850" cy="739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8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0"/>
            <a:ext cx="8934450" cy="743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91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52525"/>
            <a:ext cx="8772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7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2015"/>
            <a:ext cx="8743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6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常见问题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刚创建的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版本库，在</a:t>
            </a:r>
            <a:r>
              <a:rPr lang="en-US" altLang="zh-CN" sz="1400" dirty="0"/>
              <a:t>push</a:t>
            </a:r>
            <a:r>
              <a:rPr lang="zh-CN" altLang="en-US" sz="1400" dirty="0"/>
              <a:t>代码时出错：</a:t>
            </a:r>
            <a:br>
              <a:rPr lang="zh-CN" altLang="en-US" sz="1400" dirty="0"/>
            </a:b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</a:t>
            </a:r>
            <a:br>
              <a:rPr lang="en-US" altLang="zh-CN" sz="1400" dirty="0"/>
            </a:br>
            <a:r>
              <a:rPr lang="en-US" altLang="zh-CN" sz="1400" dirty="0"/>
              <a:t>To 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 ! [rejected] master -&gt; master (non-fast-forward)</a:t>
            </a:r>
            <a:br>
              <a:rPr lang="en-US" altLang="zh-CN" sz="1400" dirty="0"/>
            </a:br>
            <a:r>
              <a:rPr lang="en-US" altLang="zh-CN" sz="1400" dirty="0"/>
              <a:t>error: failed to push some refs to 'git@github.com:******/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>'</a:t>
            </a:r>
            <a:br>
              <a:rPr lang="en-US" altLang="zh-CN" sz="1400" dirty="0"/>
            </a:br>
            <a:r>
              <a:rPr lang="en-US" altLang="zh-CN" sz="1400" dirty="0"/>
              <a:t>hint: Updates were rejected because the tip of your current branch is behind</a:t>
            </a:r>
            <a:br>
              <a:rPr lang="en-US" altLang="zh-CN" sz="1400" dirty="0"/>
            </a:br>
            <a:r>
              <a:rPr lang="en-US" altLang="zh-CN" sz="1400" dirty="0"/>
              <a:t>hint: its remote counterpart. Merge the remote changes (e.g.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pull')</a:t>
            </a:r>
            <a:br>
              <a:rPr lang="en-US" altLang="zh-CN" sz="1400" dirty="0"/>
            </a:br>
            <a:r>
              <a:rPr lang="en-US" altLang="zh-CN" sz="1400" dirty="0"/>
              <a:t>hint: before pushing again.</a:t>
            </a:r>
            <a:br>
              <a:rPr lang="en-US" altLang="zh-CN" sz="1400" dirty="0"/>
            </a:br>
            <a:r>
              <a:rPr lang="en-US" altLang="zh-CN" sz="1400" dirty="0"/>
              <a:t>hint: See the 'Note about fast-forwards' in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--help' for details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解决方法</a:t>
            </a:r>
            <a:r>
              <a:rPr lang="en-US" altLang="zh-CN" sz="1400" dirty="0" smtClean="0"/>
              <a:t>】</a:t>
            </a:r>
            <a:r>
              <a:rPr lang="en-US" altLang="zh-CN" sz="1000" dirty="0">
                <a:solidFill>
                  <a:srgbClr val="FF0000"/>
                </a:solidFill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</a:rPr>
              <a:t>blog.csdn.net/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god_wot</a:t>
            </a:r>
            <a:r>
              <a:rPr lang="en-US" altLang="zh-CN" sz="1000" dirty="0" smtClean="0">
                <a:solidFill>
                  <a:srgbClr val="FF0000"/>
                </a:solidFill>
              </a:rPr>
              <a:t>/article/details/10522405</a:t>
            </a: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使用强制</a:t>
            </a:r>
            <a:r>
              <a:rPr lang="en-US" altLang="zh-CN" sz="1400" dirty="0"/>
              <a:t>push</a:t>
            </a:r>
            <a:r>
              <a:rPr lang="zh-CN" altLang="en-US" sz="1400" dirty="0"/>
              <a:t>的方法：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master -f</a:t>
            </a:r>
          </a:p>
          <a:p>
            <a:pPr marL="457200" lvl="1" indent="0">
              <a:buNone/>
            </a:pPr>
            <a:r>
              <a:rPr lang="zh-CN" altLang="en-US" sz="1000" dirty="0"/>
              <a:t>这样会使远程修改丢失，一般是不可取的，尤其是多人协作开发的时候</a:t>
            </a:r>
            <a:r>
              <a:rPr lang="zh-CN" altLang="en-US" sz="1000" dirty="0" smtClean="0"/>
              <a:t>。</a:t>
            </a:r>
            <a:endParaRPr lang="zh-CN" altLang="en-US" sz="1200" dirty="0"/>
          </a:p>
          <a:p>
            <a:pPr>
              <a:buFont typeface="+mj-lt"/>
              <a:buAutoNum type="alphaLcParenR"/>
            </a:pPr>
            <a:r>
              <a:rPr lang="en-US" altLang="zh-CN" sz="1400" dirty="0"/>
              <a:t>push</a:t>
            </a:r>
            <a:r>
              <a:rPr lang="zh-CN" altLang="en-US" sz="1400" dirty="0"/>
              <a:t>前先将远程</a:t>
            </a:r>
            <a:r>
              <a:rPr lang="en-US" altLang="zh-CN" sz="1400" dirty="0"/>
              <a:t>repository</a:t>
            </a:r>
            <a:r>
              <a:rPr lang="zh-CN" altLang="en-US" sz="1400" dirty="0"/>
              <a:t>修改</a:t>
            </a:r>
            <a:r>
              <a:rPr lang="en-US" altLang="zh-CN" sz="1400" dirty="0"/>
              <a:t>pull</a:t>
            </a:r>
            <a:r>
              <a:rPr lang="zh-CN" altLang="en-US" sz="1400" dirty="0"/>
              <a:t>下来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pull origin master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</a:t>
            </a:r>
            <a:r>
              <a:rPr lang="en-US" altLang="zh-CN" sz="1000" dirty="0" smtClean="0">
                <a:solidFill>
                  <a:srgbClr val="FF0000"/>
                </a:solidFill>
              </a:rPr>
              <a:t>master</a:t>
            </a:r>
            <a:endParaRPr lang="en-US" altLang="zh-CN" sz="1400" dirty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若不想</a:t>
            </a:r>
            <a:r>
              <a:rPr lang="en-US" altLang="zh-CN" sz="1400" dirty="0"/>
              <a:t>merge</a:t>
            </a:r>
            <a:r>
              <a:rPr lang="zh-CN" altLang="en-US" sz="1400" dirty="0"/>
              <a:t>远程和本地修改，可以先创建新的分支：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branch [name]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[</a:t>
            </a:r>
            <a:r>
              <a:rPr lang="en-US" altLang="zh-CN" sz="1000" dirty="0" smtClean="0">
                <a:solidFill>
                  <a:srgbClr val="FF0000"/>
                </a:solidFill>
              </a:rPr>
              <a:t>name]</a:t>
            </a:r>
          </a:p>
          <a:p>
            <a:pPr marL="457200" lvl="1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>
              <a:buFont typeface="+mj-ea"/>
              <a:buAutoNum type="alphaLcParenR"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1800" b="1" dirty="0"/>
              <a:t>把文件添加到版本</a:t>
            </a:r>
            <a:r>
              <a:rPr lang="zh-CN" altLang="en-US" sz="1800" b="1" dirty="0" smtClean="0"/>
              <a:t>库</a:t>
            </a:r>
            <a:endParaRPr lang="en-US" altLang="zh-CN" sz="1800" b="1" dirty="0" smtClean="0"/>
          </a:p>
          <a:p>
            <a:pPr marL="0" indent="0">
              <a:buNone/>
            </a:pPr>
            <a:endParaRPr lang="zh-CN" altLang="en-US" sz="1800" b="1" dirty="0"/>
          </a:p>
          <a:p>
            <a:pPr marL="0" indent="0">
              <a:buNone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，把文件添加到仓库：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add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多</a:t>
            </a:r>
            <a:r>
              <a:rPr lang="zh-CN" altLang="en-US" sz="1400" dirty="0">
                <a:solidFill>
                  <a:srgbClr val="FF0000"/>
                </a:solidFill>
              </a:rPr>
              <a:t>个</a:t>
            </a:r>
            <a:r>
              <a:rPr lang="zh-CN" altLang="en-US" sz="1400" dirty="0" smtClean="0">
                <a:solidFill>
                  <a:srgbClr val="FF0000"/>
                </a:solidFill>
              </a:rPr>
              <a:t>文件用空格间隔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add </a:t>
            </a:r>
            <a:r>
              <a:rPr lang="zh-CN" altLang="en-US" sz="1400" dirty="0" smtClean="0">
                <a:solidFill>
                  <a:srgbClr val="FF0000"/>
                </a:solidFill>
              </a:rPr>
              <a:t>*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，把文件提交到仓库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commit –m </a:t>
            </a:r>
            <a:r>
              <a:rPr lang="zh-CN" altLang="en-US" sz="1400" dirty="0" smtClean="0">
                <a:solidFill>
                  <a:srgbClr val="FF0000"/>
                </a:solidFill>
              </a:rPr>
              <a:t>“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xxxx</a:t>
            </a:r>
            <a:r>
              <a:rPr lang="zh-CN" altLang="en-US" sz="1400" dirty="0" smtClean="0">
                <a:solidFill>
                  <a:srgbClr val="FF0000"/>
                </a:solidFill>
              </a:rPr>
              <a:t> ”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初始化一个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init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 [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folderName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添加文件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到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add  &lt;file&gt;</a:t>
            </a: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commit –m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commit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–-amend –m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修改上一次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提交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强制提交到远程仓库：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--force origin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dev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status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查看缓存区是否有改变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是否有文件修改被提交到缓存区；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是否有文件未被跟踪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33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二、时光穿梭机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/>
              <a:t>版本回退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工作区和缓存</a:t>
            </a:r>
            <a:r>
              <a:rPr lang="zh-CN" altLang="en-US" sz="1600" dirty="0" smtClean="0"/>
              <a:t>区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管理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撤销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删除文件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8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、版本回退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</a:t>
            </a:r>
            <a:r>
              <a:rPr lang="zh-CN" altLang="en-US" sz="1200" dirty="0"/>
              <a:t>命令显示从最近到最远的提交</a:t>
            </a:r>
            <a:r>
              <a:rPr lang="zh-CN" altLang="en-US" sz="1200" dirty="0" smtClean="0"/>
              <a:t>日志</a:t>
            </a:r>
            <a:endParaRPr lang="en-US" altLang="zh-CN" sz="1200" dirty="0" smtClean="0"/>
          </a:p>
          <a:p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 </a:t>
            </a:r>
            <a:r>
              <a:rPr lang="en-US" altLang="zh-CN" sz="1200" dirty="0" smtClean="0">
                <a:solidFill>
                  <a:srgbClr val="FF0000"/>
                </a:solidFill>
              </a:rPr>
              <a:t> -5 </a:t>
            </a:r>
            <a:r>
              <a:rPr lang="zh-CN" altLang="en-US" sz="1200" dirty="0" smtClean="0"/>
              <a:t>命令</a:t>
            </a:r>
            <a:r>
              <a:rPr lang="zh-CN" altLang="en-US" sz="1200" dirty="0"/>
              <a:t>显示从</a:t>
            </a:r>
            <a:r>
              <a:rPr lang="zh-CN" altLang="en-US" sz="1200" dirty="0" smtClean="0"/>
              <a:t>最近的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条提交日志</a:t>
            </a:r>
            <a:endParaRPr lang="en-US" altLang="zh-CN" sz="1200" dirty="0" smtClean="0"/>
          </a:p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--</a:t>
            </a:r>
            <a:r>
              <a:rPr lang="en-US" altLang="zh-CN" sz="1200" dirty="0" smtClean="0">
                <a:solidFill>
                  <a:srgbClr val="FF0000"/>
                </a:solidFill>
              </a:rPr>
              <a:t>pretty=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/>
              <a:t>设置日志显示格式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Q </a:t>
            </a:r>
            <a:r>
              <a:rPr lang="zh-CN" altLang="en-US" sz="1200" dirty="0" smtClean="0"/>
              <a:t>退出日志模式</a:t>
            </a:r>
            <a:endParaRPr lang="en-US" altLang="zh-CN" sz="1200" dirty="0" smtClean="0"/>
          </a:p>
          <a:p>
            <a:r>
              <a:rPr lang="en-US" altLang="zh-CN" sz="1200" dirty="0"/>
              <a:t>3628164...</a:t>
            </a:r>
            <a:r>
              <a:rPr lang="en-US" altLang="zh-CN" sz="1200" dirty="0" smtClean="0"/>
              <a:t>882e1e0 </a:t>
            </a:r>
            <a:r>
              <a:rPr lang="zh-CN" altLang="en-US" sz="1200" dirty="0" smtClean="0"/>
              <a:t>的是 </a:t>
            </a:r>
            <a:r>
              <a:rPr lang="en-US" altLang="zh-CN" sz="1200" dirty="0" smtClean="0">
                <a:solidFill>
                  <a:srgbClr val="FE2222"/>
                </a:solidFill>
              </a:rPr>
              <a:t>commit </a:t>
            </a:r>
            <a:r>
              <a:rPr lang="en-US" altLang="zh-CN" sz="1200" dirty="0">
                <a:solidFill>
                  <a:srgbClr val="FE2222"/>
                </a:solidFill>
              </a:rPr>
              <a:t>id</a:t>
            </a:r>
            <a:r>
              <a:rPr lang="zh-CN" altLang="en-US" sz="1200" dirty="0"/>
              <a:t>（版本号）：是一个</a:t>
            </a:r>
            <a:r>
              <a:rPr lang="en-US" altLang="zh-CN" sz="1200" dirty="0"/>
              <a:t>SHA1</a:t>
            </a:r>
            <a:r>
              <a:rPr lang="zh-CN" altLang="en-US" sz="1200" dirty="0"/>
              <a:t>计算出来的一个非常大的数字，用十六进制表示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当前</a:t>
            </a:r>
            <a:r>
              <a:rPr lang="zh-CN" altLang="en-US" sz="1200" dirty="0"/>
              <a:t>版本 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一个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上</a:t>
            </a:r>
            <a:r>
              <a:rPr lang="zh-CN" altLang="en-US" sz="1200" dirty="0" smtClean="0"/>
              <a:t>一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HEAD~100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往</a:t>
            </a:r>
            <a:r>
              <a:rPr lang="zh-CN" altLang="en-US" sz="1200" dirty="0"/>
              <a:t>上</a:t>
            </a:r>
            <a:r>
              <a:rPr lang="en-US" altLang="zh-CN" sz="1200" dirty="0"/>
              <a:t>100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/>
          </a:p>
          <a:p>
            <a:r>
              <a:rPr lang="en-US" altLang="zh-CN" sz="12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</a:rPr>
              <a:t> </a:t>
            </a:r>
            <a:r>
              <a:rPr lang="en-US" altLang="zh-CN" sz="1200" dirty="0">
                <a:solidFill>
                  <a:srgbClr val="FE2222"/>
                </a:solidFill>
              </a:rPr>
              <a:t>reset --hard 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 </a:t>
            </a:r>
            <a:r>
              <a:rPr lang="zh-CN" altLang="en-US" sz="1200" dirty="0" smtClean="0"/>
              <a:t>返回</a:t>
            </a:r>
            <a:r>
              <a:rPr lang="zh-CN" altLang="en-US" sz="1200" dirty="0"/>
              <a:t>上一个版本</a:t>
            </a:r>
            <a:r>
              <a:rPr lang="en-US" altLang="zh-CN" sz="1200" dirty="0"/>
              <a:t> 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cmd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控制台中换行符默认是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，而不是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\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，所以它的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more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？的意思是问你下一行是否需要再输入，而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符号就被当做换行符而被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命令忽略掉了。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解决方法有如下几种： </a:t>
            </a:r>
            <a:b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加引号：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"HEAD^"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加一个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HEAD^^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换成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或者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HEAD~1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后面的数字表示回退几次提交，默认是一次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当然还可以换成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bash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等就不会出现这种问题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了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rgbClr val="FE2222"/>
                </a:solidFill>
                <a:latin typeface="+mj-ea"/>
                <a:ea typeface="+mj-ea"/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 reset </a:t>
            </a:r>
            <a:r>
              <a:rPr lang="en-US" altLang="zh-CN" sz="1200" dirty="0">
                <a:solidFill>
                  <a:srgbClr val="FE2222"/>
                </a:solidFill>
                <a:latin typeface="+mj-ea"/>
                <a:ea typeface="+mj-ea"/>
              </a:rPr>
              <a:t>--hard 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3628164 </a:t>
            </a:r>
            <a:r>
              <a:rPr lang="zh-CN" altLang="en-US" sz="1200" dirty="0" smtClean="0">
                <a:latin typeface="+mj-ea"/>
                <a:ea typeface="+mj-ea"/>
              </a:rPr>
              <a:t>回到指定版本</a:t>
            </a:r>
            <a:endParaRPr lang="en-US" altLang="zh-CN" sz="1200" dirty="0" smtClean="0">
              <a:latin typeface="+mj-ea"/>
              <a:ea typeface="+mj-ea"/>
            </a:endParaRP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git</a:t>
            </a:r>
            <a:r>
              <a:rPr lang="en-US" altLang="zh-CN" sz="1200" dirty="0">
                <a:solidFill>
                  <a:srgbClr val="00B050"/>
                </a:solidFill>
              </a:rPr>
              <a:t> rev-parse </a:t>
            </a:r>
            <a:r>
              <a:rPr lang="en-US" altLang="zh-CN" sz="1200" dirty="0" smtClean="0">
                <a:solidFill>
                  <a:srgbClr val="00B050"/>
                </a:solidFill>
              </a:rPr>
              <a:t>HEAD </a:t>
            </a:r>
            <a:r>
              <a:rPr lang="zh-CN" altLang="en-US" sz="1200" dirty="0" smtClean="0"/>
              <a:t>获取当前分支的版本号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reset --hard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commit_id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回到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指定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版本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穿梭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可以查看提交历史，以便确定要回退到哪个版本。</a:t>
            </a: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要重返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未来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reflog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查看命令历史，以便确定要回到未来的哪个版本。</a:t>
            </a:r>
          </a:p>
          <a:p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83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、工作区和缓存区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工作区（</a:t>
            </a:r>
            <a:r>
              <a:rPr lang="en-US" altLang="zh-CN" sz="1400" b="1" dirty="0"/>
              <a:t> Working Direction 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电脑里可以看到的目录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比如我的</a:t>
            </a:r>
            <a:r>
              <a:rPr lang="en-US" altLang="zh-CN" sz="1400" dirty="0" smtClean="0"/>
              <a:t>project12</a:t>
            </a:r>
            <a:r>
              <a:rPr lang="zh-CN" altLang="en-US" sz="1400" dirty="0" smtClean="0"/>
              <a:t>文件夹就是一个工作区。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版本库（</a:t>
            </a:r>
            <a:r>
              <a:rPr lang="en-US" altLang="zh-CN" sz="1400" b="1" dirty="0" smtClean="0"/>
              <a:t>Repository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工作区中隐藏的目录 </a:t>
            </a:r>
            <a:r>
              <a:rPr lang="en-US" altLang="zh-CN" sz="1400" dirty="0" smtClean="0">
                <a:solidFill>
                  <a:srgbClr val="FE2222"/>
                </a:solidFill>
              </a:rPr>
              <a:t>.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就是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的版本库。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的版本库里存了很多东西，其中最重要的是称为</a:t>
            </a:r>
            <a:r>
              <a:rPr lang="en-US" altLang="zh-CN" sz="1400" dirty="0" smtClean="0">
                <a:solidFill>
                  <a:srgbClr val="FE2222"/>
                </a:solidFill>
              </a:rPr>
              <a:t>stage</a:t>
            </a:r>
            <a:r>
              <a:rPr lang="en-US" altLang="zh-CN" sz="1400" dirty="0" smtClean="0"/>
              <a:t> (</a:t>
            </a:r>
            <a:r>
              <a:rPr lang="zh-CN" altLang="en-US" sz="1400" dirty="0" smtClean="0"/>
              <a:t>或者叫 </a:t>
            </a:r>
            <a:r>
              <a:rPr lang="en-US" altLang="zh-CN" sz="1400" dirty="0" smtClean="0">
                <a:solidFill>
                  <a:srgbClr val="FE2222"/>
                </a:solidFill>
              </a:rPr>
              <a:t>index</a:t>
            </a:r>
            <a:r>
              <a:rPr lang="en-US" altLang="zh-CN" sz="1400" dirty="0" smtClean="0"/>
              <a:t> )</a:t>
            </a:r>
            <a:r>
              <a:rPr lang="zh-CN" altLang="en-US" sz="1400" dirty="0" smtClean="0"/>
              <a:t>的暂存区，还有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为我们自动创建的第一个分支 </a:t>
            </a:r>
            <a:r>
              <a:rPr lang="en-US" altLang="zh-CN" sz="1400" dirty="0" smtClean="0">
                <a:solidFill>
                  <a:srgbClr val="FE2222"/>
                </a:solidFill>
              </a:rPr>
              <a:t>master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以及指向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的一个指针</a:t>
            </a:r>
            <a:r>
              <a:rPr lang="en-US" altLang="zh-CN" sz="1400" dirty="0" smtClean="0">
                <a:solidFill>
                  <a:srgbClr val="FE2222"/>
                </a:solidFill>
              </a:rPr>
              <a:t>HEAD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432035"/>
      </p:ext>
    </p:extLst>
  </p:cSld>
  <p:clrMapOvr>
    <a:masterClrMapping/>
  </p:clrMapOvr>
</p:sld>
</file>

<file path=ppt/theme/theme1.xml><?xml version="1.0" encoding="utf-8"?>
<a:theme xmlns:a="http://schemas.openxmlformats.org/drawingml/2006/main" name="培训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2108</TotalTime>
  <Words>3349</Words>
  <Application>Microsoft Office PowerPoint</Application>
  <PresentationFormat>全屏显示(4:3)</PresentationFormat>
  <Paragraphs>407</Paragraphs>
  <Slides>58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1、版本回退</vt:lpstr>
      <vt:lpstr>2、工作区和缓存区</vt:lpstr>
      <vt:lpstr>PowerPoint 演示文稿</vt:lpstr>
      <vt:lpstr>3、管理修改</vt:lpstr>
      <vt:lpstr>4、撤销修改</vt:lpstr>
      <vt:lpstr>5、删除文件</vt:lpstr>
      <vt:lpstr>PowerPoint 演示文稿</vt:lpstr>
      <vt:lpstr>1、添加远程库</vt:lpstr>
      <vt:lpstr>PowerPoint 演示文稿</vt:lpstr>
      <vt:lpstr>PowerPoint 演示文稿</vt:lpstr>
      <vt:lpstr>2、从远程仓库克隆</vt:lpstr>
      <vt:lpstr>四、分支管理</vt:lpstr>
      <vt:lpstr>1、创建与合并分枝</vt:lpstr>
      <vt:lpstr>2、解决冲突</vt:lpstr>
      <vt:lpstr>git diff</vt:lpstr>
      <vt:lpstr>3、分支管理策略</vt:lpstr>
      <vt:lpstr>4、Bug分支</vt:lpstr>
      <vt:lpstr>5、Feature分支</vt:lpstr>
      <vt:lpstr>6、多人协作</vt:lpstr>
      <vt:lpstr>五、标签管理</vt:lpstr>
      <vt:lpstr>１、创建标签</vt:lpstr>
      <vt:lpstr>2、操作标签</vt:lpstr>
      <vt:lpstr>3、使用GitHub</vt:lpstr>
      <vt:lpstr>4、使用码云</vt:lpstr>
      <vt:lpstr>六、自定义Git</vt:lpstr>
      <vt:lpstr>1、忽略特殊文件</vt:lpstr>
      <vt:lpstr>2、配置别名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169</cp:revision>
  <cp:lastPrinted>1601-01-01T00:00:00Z</cp:lastPrinted>
  <dcterms:created xsi:type="dcterms:W3CDTF">2018-03-05T08:10:16Z</dcterms:created>
  <dcterms:modified xsi:type="dcterms:W3CDTF">2021-02-02T09:42:22Z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